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6" r:id="rId2"/>
    <p:sldId id="257" r:id="rId3"/>
    <p:sldId id="271" r:id="rId4"/>
    <p:sldId id="266" r:id="rId5"/>
    <p:sldId id="272" r:id="rId6"/>
    <p:sldId id="258" r:id="rId7"/>
    <p:sldId id="269" r:id="rId8"/>
    <p:sldId id="268" r:id="rId9"/>
    <p:sldId id="270" r:id="rId10"/>
    <p:sldId id="267" r:id="rId11"/>
    <p:sldId id="273" r:id="rId12"/>
    <p:sldId id="274" r:id="rId13"/>
    <p:sldId id="277" r:id="rId14"/>
    <p:sldId id="276" r:id="rId15"/>
    <p:sldId id="278" r:id="rId16"/>
    <p:sldId id="279" r:id="rId17"/>
    <p:sldId id="290" r:id="rId18"/>
    <p:sldId id="291" r:id="rId19"/>
    <p:sldId id="280" r:id="rId20"/>
  </p:sldIdLst>
  <p:sldSz cx="18288000" cy="10287000"/>
  <p:notesSz cx="6858000" cy="9144000"/>
  <p:embeddedFontLst>
    <p:embeddedFont>
      <p:font typeface="字由点字美玲体" panose="02010600030101010101" charset="-122"/>
      <p:regular r:id="rId22"/>
    </p:embeddedFont>
    <p:embeddedFont>
      <p:font typeface="Bodoni FLF" panose="02010600030101010101"/>
      <p:regular r:id="rId23"/>
    </p:embeddedFont>
    <p:embeddedFont>
      <p:font typeface="Calibri" panose="020F0502020204030204" pitchFamily="34" charset="0"/>
      <p:regular r:id="rId24"/>
      <p:bold r:id="rId25"/>
      <p:italic r:id="rId26"/>
      <p:boldItalic r:id="rId27"/>
    </p:embeddedFont>
    <p:embeddedFont>
      <p:font typeface="Consolas" panose="020B0609020204030204" pitchFamily="49" charset="0"/>
      <p:regular r:id="rId28"/>
      <p:bold r:id="rId29"/>
      <p:italic r:id="rId30"/>
      <p:boldItalic r:id="rId31"/>
    </p:embeddedFont>
    <p:embeddedFont>
      <p:font typeface="Open Sans" panose="020B0606030504020204" pitchFamily="34" charset="0"/>
      <p:regular r:id="rId32"/>
      <p:bold r:id="rId33"/>
      <p:italic r:id="rId34"/>
      <p:boldItalic r:id="rId35"/>
    </p:embeddedFont>
    <p:embeddedFont>
      <p:font typeface="微软雅黑" panose="020B0503020204020204" pitchFamily="34" charset="-122"/>
      <p:regular r:id="rId36"/>
      <p:bold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85AE"/>
    <a:srgbClr val="2E34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autoAdjust="0"/>
    <p:restoredTop sz="55743" autoAdjust="0"/>
  </p:normalViewPr>
  <p:slideViewPr>
    <p:cSldViewPr>
      <p:cViewPr varScale="1">
        <p:scale>
          <a:sx n="38" d="100"/>
          <a:sy n="38" d="100"/>
        </p:scale>
        <p:origin x="17" y="20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viewProps" Target="viewProps.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2022/4/25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好，老师，各位同学大家下午好，我是黄瑞轩。</a:t>
            </a:r>
            <a:endParaRPr lang="en-US" altLang="zh-CN"/>
          </a:p>
          <a:p>
            <a:r>
              <a:rPr lang="zh-CN" altLang="en-US"/>
              <a:t>下面由我给大家带来我们操作系统大作业小组的中期汇报。</a:t>
            </a:r>
            <a:endParaRPr lang="en-US" altLang="zh-CN"/>
          </a:p>
          <a:p>
            <a:endParaRPr lang="en-US" altLang="zh-CN"/>
          </a:p>
          <a:p>
            <a:r>
              <a:rPr lang="zh-CN" altLang="en-US"/>
              <a:t>我们的项目名为</a:t>
            </a:r>
            <a:r>
              <a:rPr lang="en-US" altLang="zh-CN"/>
              <a:t>x-realism</a:t>
            </a:r>
            <a:r>
              <a:rPr lang="zh-CN" altLang="en-US"/>
              <a:t>，意为现实主义。我们希望立足于当前操作系统现实，为一些限制性能的设计问题提供我们的解决方案。</a:t>
            </a:r>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接下来是我们的开发语言，目前主流的操作系统开发语言为</a:t>
            </a:r>
            <a:r>
              <a:rPr lang="en-US" altLang="zh-CN" dirty="0"/>
              <a:t> C </a:t>
            </a:r>
            <a:r>
              <a:rPr lang="zh-CN" altLang="en-US" dirty="0"/>
              <a:t>或</a:t>
            </a:r>
            <a:r>
              <a:rPr lang="en-US" altLang="zh-CN" dirty="0"/>
              <a:t> </a:t>
            </a:r>
            <a:r>
              <a:rPr lang="en-US" altLang="zh-CN"/>
              <a:t>Rust</a:t>
            </a:r>
            <a:r>
              <a:rPr lang="zh-CN" altLang="en-US"/>
              <a:t>。</a:t>
            </a:r>
            <a:endParaRPr lang="en-US" altLang="zh-CN"/>
          </a:p>
          <a:p>
            <a:endParaRPr lang="zh-CN" altLang="en-US" dirty="0"/>
          </a:p>
          <a:p>
            <a:r>
              <a:rPr lang="zh-CN" altLang="en-US" dirty="0"/>
              <a:t>Rust 是一门强调安全、并发、高效的系统</a:t>
            </a:r>
            <a:r>
              <a:rPr lang="zh-CN" altLang="en-US"/>
              <a:t>编程语言。</a:t>
            </a:r>
            <a:endParaRPr lang="en-US" altLang="zh-CN"/>
          </a:p>
          <a:p>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a:t>高效</a:t>
            </a:r>
            <a:r>
              <a:rPr lang="zh-CN" altLang="en-US"/>
              <a:t>在于 </a:t>
            </a:r>
            <a:r>
              <a:rPr lang="en-US" altLang="zh-CN" sz="1200">
                <a:latin typeface="Open Sans" panose="020B0606030504020204" pitchFamily="34" charset="0"/>
                <a:ea typeface="Open Sans" panose="020B0606030504020204" pitchFamily="34" charset="0"/>
                <a:cs typeface="Open Sans" panose="020B0606030504020204" pitchFamily="34" charset="0"/>
              </a:rPr>
              <a:t>Rust </a:t>
            </a:r>
            <a:r>
              <a:rPr lang="zh-CN" altLang="en-US" sz="1200" dirty="0">
                <a:latin typeface="Open Sans" panose="020B0606030504020204" pitchFamily="34" charset="0"/>
                <a:ea typeface="Open Sans" panose="020B0606030504020204" pitchFamily="34" charset="0"/>
                <a:cs typeface="Open Sans" panose="020B0606030504020204" pitchFamily="34" charset="0"/>
              </a:rPr>
              <a:t>无 </a:t>
            </a:r>
            <a:r>
              <a:rPr lang="en-US" altLang="zh-CN" sz="1200" dirty="0">
                <a:latin typeface="Open Sans" panose="020B0606030504020204" pitchFamily="34" charset="0"/>
                <a:ea typeface="Open Sans" panose="020B0606030504020204" pitchFamily="34" charset="0"/>
                <a:cs typeface="Open Sans" panose="020B0606030504020204" pitchFamily="34" charset="0"/>
              </a:rPr>
              <a:t>GC</a:t>
            </a:r>
            <a:r>
              <a:rPr lang="zh-CN" altLang="en-US" sz="1200">
                <a:latin typeface="Open Sans" panose="020B0606030504020204" pitchFamily="34" charset="0"/>
                <a:ea typeface="Open Sans" panose="020B0606030504020204" pitchFamily="34" charset="0"/>
                <a:cs typeface="Open Sans" panose="020B0606030504020204" pitchFamily="34" charset="0"/>
              </a:rPr>
              <a:t>，无虚拟机，</a:t>
            </a:r>
            <a:r>
              <a:rPr lang="zh-CN" altLang="en-US" sz="1200" dirty="0">
                <a:latin typeface="Open Sans" panose="020B0606030504020204" pitchFamily="34" charset="0"/>
                <a:ea typeface="Open Sans" panose="020B0606030504020204" pitchFamily="34" charset="0"/>
                <a:cs typeface="Open Sans" panose="020B0606030504020204" pitchFamily="34" charset="0"/>
              </a:rPr>
              <a:t>无解释器，具有极小的运行时开销，</a:t>
            </a:r>
            <a:r>
              <a:rPr lang="zh-CN" altLang="en-US" sz="1200">
                <a:latin typeface="Open Sans" panose="020B0606030504020204" pitchFamily="34" charset="0"/>
                <a:ea typeface="Open Sans" panose="020B0606030504020204" pitchFamily="34" charset="0"/>
                <a:cs typeface="Open Sans" panose="020B0606030504020204" pitchFamily="34" charset="0"/>
              </a:rPr>
              <a:t>能充分利用 </a:t>
            </a:r>
            <a:r>
              <a:rPr lang="en-US" altLang="zh-CN" sz="1200" dirty="0">
                <a:latin typeface="Open Sans" panose="020B0606030504020204" pitchFamily="34" charset="0"/>
                <a:ea typeface="Open Sans" panose="020B0606030504020204" pitchFamily="34" charset="0"/>
                <a:cs typeface="Open Sans" panose="020B0606030504020204" pitchFamily="34" charset="0"/>
              </a:rPr>
              <a:t>CPU</a:t>
            </a:r>
            <a:r>
              <a:rPr lang="zh-CN" altLang="en-US" sz="1200" dirty="0">
                <a:latin typeface="Open Sans" panose="020B0606030504020204" pitchFamily="34" charset="0"/>
                <a:ea typeface="Open Sans" panose="020B0606030504020204" pitchFamily="34" charset="0"/>
                <a:cs typeface="Open Sans" panose="020B0606030504020204" pitchFamily="34" charset="0"/>
              </a:rPr>
              <a:t> 和内存等系统</a:t>
            </a:r>
            <a:r>
              <a:rPr lang="zh-CN" altLang="en-US" sz="1200">
                <a:latin typeface="Open Sans" panose="020B0606030504020204" pitchFamily="34" charset="0"/>
                <a:ea typeface="Open Sans" panose="020B0606030504020204" pitchFamily="34" charset="0"/>
                <a:cs typeface="Open Sans" panose="020B0606030504020204" pitchFamily="34" charset="0"/>
              </a:rPr>
              <a:t>资源。</a:t>
            </a:r>
            <a:endParaRPr lang="en-US" altLang="zh-CN" sz="1200">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Open Sans" panose="020B0606030504020204" pitchFamily="34" charset="0"/>
              <a:ea typeface="Open Sans" panose="020B0606030504020204" pitchFamily="34" charset="0"/>
              <a:cs typeface="Open Sans" panose="020B0606030504020204" pitchFamily="34" charset="0"/>
            </a:endParaRPr>
          </a:p>
          <a:p>
            <a:r>
              <a:rPr lang="en" altLang="zh-CN" sz="1200" b="0" i="0" u="none" strike="noStrike" kern="1200" dirty="0">
                <a:solidFill>
                  <a:schemeClr val="tx1"/>
                </a:solidFill>
                <a:effectLst/>
                <a:latin typeface="+mn-lt"/>
                <a:ea typeface="+mn-ea"/>
                <a:cs typeface="+mn-cs"/>
              </a:rPr>
              <a:t>Rust </a:t>
            </a:r>
            <a:r>
              <a:rPr lang="zh-CN" altLang="en-US" sz="1200" b="0" i="0" u="none" strike="noStrike" kern="1200" dirty="0">
                <a:solidFill>
                  <a:schemeClr val="tx1"/>
                </a:solidFill>
                <a:effectLst/>
                <a:latin typeface="+mn-lt"/>
                <a:ea typeface="+mn-ea"/>
                <a:cs typeface="+mn-cs"/>
              </a:rPr>
              <a:t>同 </a:t>
            </a:r>
            <a:r>
              <a:rPr lang="en" altLang="zh-CN" sz="1200" b="0" i="0" u="none" strike="noStrike" kern="1200" dirty="0">
                <a:solidFill>
                  <a:schemeClr val="tx1"/>
                </a:solidFill>
                <a:effectLst/>
                <a:latin typeface="+mn-lt"/>
                <a:ea typeface="+mn-ea"/>
                <a:cs typeface="+mn-cs"/>
              </a:rPr>
              <a:t>C++ </a:t>
            </a:r>
            <a:r>
              <a:rPr lang="zh-CN" altLang="en-US" sz="1200" b="0" i="0" u="none" strike="noStrike" kern="1200" dirty="0">
                <a:solidFill>
                  <a:schemeClr val="tx1"/>
                </a:solidFill>
                <a:effectLst/>
                <a:latin typeface="+mn-lt"/>
                <a:ea typeface="+mn-ea"/>
                <a:cs typeface="+mn-cs"/>
              </a:rPr>
              <a:t>一样，也很强调零成本抽象的概念，意为 </a:t>
            </a:r>
            <a:r>
              <a:rPr lang="en" altLang="zh-CN" sz="1200" b="0" i="0" u="none" strike="noStrike" kern="1200" dirty="0">
                <a:solidFill>
                  <a:schemeClr val="tx1"/>
                </a:solidFill>
                <a:effectLst/>
                <a:latin typeface="+mn-lt"/>
                <a:ea typeface="+mn-ea"/>
                <a:cs typeface="+mn-cs"/>
              </a:rPr>
              <a:t>Rust </a:t>
            </a:r>
            <a:r>
              <a:rPr lang="zh-CN" altLang="en-US" sz="1200" b="0" i="0" u="none" strike="noStrike" kern="1200" dirty="0">
                <a:solidFill>
                  <a:schemeClr val="tx1"/>
                </a:solidFill>
                <a:effectLst/>
                <a:latin typeface="+mn-lt"/>
                <a:ea typeface="+mn-ea"/>
                <a:cs typeface="+mn-cs"/>
              </a:rPr>
              <a:t>中提供的不同抽象，例如迭代器等，不会产生额外的运行时开销，即产生的汇编代码不会做额外的工作，这就保证了采用 </a:t>
            </a:r>
            <a:r>
              <a:rPr lang="en" altLang="zh-CN" sz="1200" b="0" i="0" u="none" strike="noStrike" kern="1200" dirty="0">
                <a:solidFill>
                  <a:schemeClr val="tx1"/>
                </a:solidFill>
                <a:effectLst/>
                <a:latin typeface="+mn-lt"/>
                <a:ea typeface="+mn-ea"/>
                <a:cs typeface="+mn-cs"/>
              </a:rPr>
              <a:t>Rust </a:t>
            </a:r>
            <a:r>
              <a:rPr lang="zh-CN" altLang="en-US" sz="1200" b="0" i="0" u="none" strike="noStrike" kern="1200" dirty="0">
                <a:solidFill>
                  <a:schemeClr val="tx1"/>
                </a:solidFill>
                <a:effectLst/>
                <a:latin typeface="+mn-lt"/>
                <a:ea typeface="+mn-ea"/>
                <a:cs typeface="+mn-cs"/>
              </a:rPr>
              <a:t>编写的程序的运行</a:t>
            </a:r>
            <a:r>
              <a:rPr lang="zh-CN" altLang="en-US" sz="1200" b="0" i="0" u="none" strike="noStrike" kern="1200">
                <a:solidFill>
                  <a:schemeClr val="tx1"/>
                </a:solidFill>
                <a:effectLst/>
                <a:latin typeface="+mn-lt"/>
                <a:ea typeface="+mn-ea"/>
                <a:cs typeface="+mn-cs"/>
              </a:rPr>
              <a:t>速度。</a:t>
            </a:r>
            <a:endParaRPr lang="en-US" altLang="zh-CN" sz="1200" b="0" i="0" u="none" strike="noStrike" kern="1200">
              <a:solidFill>
                <a:schemeClr val="tx1"/>
              </a:solidFill>
              <a:effectLst/>
              <a:latin typeface="+mn-lt"/>
              <a:ea typeface="+mn-ea"/>
              <a:cs typeface="+mn-cs"/>
            </a:endParaRPr>
          </a:p>
          <a:p>
            <a:endParaRPr lang="zh-CN" altLang="en-US" dirty="0"/>
          </a:p>
          <a:p>
            <a:r>
              <a:rPr lang="zh-CN" altLang="en-US" b="1"/>
              <a:t>安全</a:t>
            </a:r>
            <a:r>
              <a:rPr lang="zh-CN" altLang="en-US"/>
              <a:t>在于 </a:t>
            </a:r>
            <a:r>
              <a:rPr lang="en" altLang="zh-CN" sz="1200" b="0" i="0" u="none" strike="noStrike" kern="1200">
                <a:solidFill>
                  <a:schemeClr val="tx1"/>
                </a:solidFill>
                <a:effectLst/>
                <a:latin typeface="+mn-lt"/>
                <a:ea typeface="+mn-ea"/>
                <a:cs typeface="+mn-cs"/>
              </a:rPr>
              <a:t>Rust </a:t>
            </a:r>
            <a:r>
              <a:rPr lang="zh-CN" altLang="en-US" sz="1200" b="0" i="0" u="none" strike="noStrike" kern="1200" dirty="0">
                <a:solidFill>
                  <a:schemeClr val="tx1"/>
                </a:solidFill>
                <a:effectLst/>
                <a:latin typeface="+mn-lt"/>
                <a:ea typeface="+mn-ea"/>
                <a:cs typeface="+mn-cs"/>
              </a:rPr>
              <a:t>引入了所有权机制，可以消除许多常见的内存不安全问题，例如悬空指针，缓冲区溢出等，所有权机制也保证了单一变量只能同时有一个可变引用，这也为并发编程的安全性提供了</a:t>
            </a:r>
            <a:r>
              <a:rPr lang="zh-CN" altLang="en-US" sz="1200" b="0" i="0" u="none" strike="noStrike" kern="1200">
                <a:solidFill>
                  <a:schemeClr val="tx1"/>
                </a:solidFill>
                <a:effectLst/>
                <a:latin typeface="+mn-lt"/>
                <a:ea typeface="+mn-ea"/>
                <a:cs typeface="+mn-cs"/>
              </a:rPr>
              <a:t>保证。</a:t>
            </a:r>
            <a:endParaRPr lang="en-US" altLang="zh-CN" sz="1200" b="0" i="0" u="none" strike="noStrike" kern="1200">
              <a:solidFill>
                <a:schemeClr val="tx1"/>
              </a:solidFill>
              <a:effectLst/>
              <a:latin typeface="+mn-lt"/>
              <a:ea typeface="+mn-ea"/>
              <a:cs typeface="+mn-cs"/>
            </a:endParaRPr>
          </a:p>
          <a:p>
            <a:endParaRPr lang="zh-CN" altLang="en-US" dirty="0"/>
          </a:p>
          <a:p>
            <a:r>
              <a:rPr lang="en-US" altLang="zh-CN" b="1"/>
              <a:t>Rust </a:t>
            </a:r>
            <a:r>
              <a:rPr lang="zh-CN" altLang="en-US" b="1"/>
              <a:t>的生产力</a:t>
            </a:r>
            <a:r>
              <a:rPr lang="zh-CN" altLang="en-US" b="0"/>
              <a:t>在于：</a:t>
            </a:r>
            <a:endParaRPr lang="en-US" altLang="zh-CN" b="0"/>
          </a:p>
          <a:p>
            <a:r>
              <a:rPr lang="zh-CN" altLang="en-US" sz="1200" b="0" i="0" u="none" strike="noStrike" kern="1200">
                <a:solidFill>
                  <a:schemeClr val="tx1"/>
                </a:solidFill>
                <a:effectLst/>
                <a:latin typeface="+mn-lt"/>
                <a:ea typeface="+mn-ea"/>
                <a:cs typeface="+mn-cs"/>
              </a:rPr>
              <a:t>一方面</a:t>
            </a:r>
            <a:r>
              <a:rPr lang="zh-CN" altLang="en-US" sz="1200" b="0" i="0" u="none" strike="noStrike" kern="1200" dirty="0">
                <a:solidFill>
                  <a:schemeClr val="tx1"/>
                </a:solidFill>
                <a:effectLst/>
                <a:latin typeface="+mn-lt"/>
                <a:ea typeface="+mn-ea"/>
                <a:cs typeface="+mn-cs"/>
              </a:rPr>
              <a:t>，</a:t>
            </a:r>
            <a:r>
              <a:rPr lang="en" altLang="zh-CN" sz="1200" b="0" i="0" u="none" strike="noStrike" kern="1200" dirty="0">
                <a:solidFill>
                  <a:schemeClr val="tx1"/>
                </a:solidFill>
                <a:effectLst/>
                <a:latin typeface="+mn-lt"/>
                <a:ea typeface="+mn-ea"/>
                <a:cs typeface="+mn-cs"/>
              </a:rPr>
              <a:t>Rust </a:t>
            </a:r>
            <a:r>
              <a:rPr lang="zh-CN" altLang="en-US" sz="1200" b="0" i="0" u="none" strike="noStrike" kern="1200" dirty="0">
                <a:solidFill>
                  <a:schemeClr val="tx1"/>
                </a:solidFill>
                <a:effectLst/>
                <a:latin typeface="+mn-lt"/>
                <a:ea typeface="+mn-ea"/>
                <a:cs typeface="+mn-cs"/>
              </a:rPr>
              <a:t>提供了足够多且足够好的</a:t>
            </a:r>
            <a:r>
              <a:rPr lang="zh-CN" altLang="en-US" sz="1200" b="0" i="0" u="none" strike="noStrike" kern="1200">
                <a:solidFill>
                  <a:schemeClr val="tx1"/>
                </a:solidFill>
                <a:effectLst/>
                <a:latin typeface="+mn-lt"/>
                <a:ea typeface="+mn-ea"/>
                <a:cs typeface="+mn-cs"/>
              </a:rPr>
              <a:t>抽象：</a:t>
            </a:r>
            <a:endParaRPr lang="en-US" altLang="zh-CN" sz="1200" b="0" i="0" u="none" strike="noStrike" kern="1200">
              <a:solidFill>
                <a:schemeClr val="tx1"/>
              </a:solidFill>
              <a:effectLst/>
              <a:latin typeface="+mn-lt"/>
              <a:ea typeface="+mn-ea"/>
              <a:cs typeface="+mn-cs"/>
            </a:endParaRPr>
          </a:p>
          <a:p>
            <a:endParaRPr lang="zh-CN" altLang="en-US" sz="1200" b="0" i="0" u="none" strike="noStrike" kern="1200" dirty="0">
              <a:solidFill>
                <a:schemeClr val="tx1"/>
              </a:solidFill>
              <a:effectLst/>
              <a:latin typeface="+mn-lt"/>
              <a:ea typeface="+mn-ea"/>
              <a:cs typeface="+mn-cs"/>
            </a:endParaRPr>
          </a:p>
          <a:p>
            <a:pPr lvl="1"/>
            <a:r>
              <a:rPr lang="zh-CN" altLang="en-US" sz="1200" b="0" i="0" u="none" strike="noStrike" kern="1200">
                <a:solidFill>
                  <a:schemeClr val="tx1"/>
                </a:solidFill>
                <a:effectLst/>
                <a:latin typeface="+mn-lt"/>
                <a:ea typeface="+mn-ea"/>
                <a:cs typeface="+mn-cs"/>
              </a:rPr>
              <a:t>首先，</a:t>
            </a:r>
            <a:r>
              <a:rPr lang="en" altLang="zh-CN" sz="1200" b="0" i="0" u="none" strike="noStrike" kern="1200">
                <a:solidFill>
                  <a:schemeClr val="tx1"/>
                </a:solidFill>
                <a:effectLst/>
                <a:latin typeface="+mn-lt"/>
                <a:ea typeface="+mn-ea"/>
                <a:cs typeface="+mn-cs"/>
              </a:rPr>
              <a:t>Rust </a:t>
            </a:r>
            <a:r>
              <a:rPr lang="zh-CN" altLang="en-US" sz="1200" b="0" i="0" u="none" strike="noStrike" kern="1200" dirty="0">
                <a:solidFill>
                  <a:schemeClr val="tx1"/>
                </a:solidFill>
                <a:effectLst/>
                <a:latin typeface="+mn-lt"/>
                <a:ea typeface="+mn-ea"/>
                <a:cs typeface="+mn-cs"/>
              </a:rPr>
              <a:t>抛弃了 </a:t>
            </a:r>
            <a:r>
              <a:rPr lang="en" altLang="zh-CN" sz="1200" b="0" i="0" u="none" strike="noStrike" kern="1200" dirty="0">
                <a:solidFill>
                  <a:schemeClr val="tx1"/>
                </a:solidFill>
                <a:effectLst/>
                <a:latin typeface="+mn-lt"/>
                <a:ea typeface="+mn-ea"/>
                <a:cs typeface="+mn-cs"/>
              </a:rPr>
              <a:t>C++ </a:t>
            </a:r>
            <a:r>
              <a:rPr lang="zh-CN" altLang="en-US" sz="1200" b="0" i="0" u="none" strike="noStrike" kern="1200" dirty="0">
                <a:solidFill>
                  <a:schemeClr val="tx1"/>
                </a:solidFill>
                <a:effectLst/>
                <a:latin typeface="+mn-lt"/>
                <a:ea typeface="+mn-ea"/>
                <a:cs typeface="+mn-cs"/>
              </a:rPr>
              <a:t>等语言的继承的概念，而是通过 </a:t>
            </a:r>
            <a:r>
              <a:rPr lang="en" altLang="zh-CN" sz="1200" b="0" i="0" u="none" strike="noStrike" kern="1200">
                <a:solidFill>
                  <a:schemeClr val="tx1"/>
                </a:solidFill>
                <a:effectLst/>
                <a:latin typeface="+mn-lt"/>
                <a:ea typeface="+mn-ea"/>
                <a:cs typeface="+mn-cs"/>
              </a:rPr>
              <a:t>trait </a:t>
            </a:r>
            <a:r>
              <a:rPr lang="zh-CN" altLang="en-US" sz="1200" b="0" i="0" u="none" strike="noStrike" kern="1200">
                <a:solidFill>
                  <a:schemeClr val="tx1"/>
                </a:solidFill>
                <a:effectLst/>
                <a:latin typeface="+mn-lt"/>
                <a:ea typeface="+mn-ea"/>
                <a:cs typeface="+mn-cs"/>
              </a:rPr>
              <a:t>实现</a:t>
            </a:r>
            <a:r>
              <a:rPr lang="zh-CN" altLang="en-US" sz="1200" b="0" i="0" u="none" strike="noStrike" kern="1200" dirty="0">
                <a:solidFill>
                  <a:schemeClr val="tx1"/>
                </a:solidFill>
                <a:effectLst/>
                <a:latin typeface="+mn-lt"/>
                <a:ea typeface="+mn-ea"/>
                <a:cs typeface="+mn-cs"/>
              </a:rPr>
              <a:t>了不同接口的组合，这一点</a:t>
            </a:r>
            <a:r>
              <a:rPr lang="zh-CN" altLang="en-US" sz="1200" b="0" i="0" u="none" strike="noStrike" kern="1200">
                <a:solidFill>
                  <a:schemeClr val="tx1"/>
                </a:solidFill>
                <a:effectLst/>
                <a:latin typeface="+mn-lt"/>
                <a:ea typeface="+mn-ea"/>
                <a:cs typeface="+mn-cs"/>
              </a:rPr>
              <a:t>与 </a:t>
            </a:r>
            <a:r>
              <a:rPr lang="en-US" altLang="zh-CN" sz="1200" b="0" i="0" u="none" strike="noStrike" kern="1200">
                <a:solidFill>
                  <a:schemeClr val="tx1"/>
                </a:solidFill>
                <a:effectLst/>
                <a:latin typeface="+mn-lt"/>
                <a:ea typeface="+mn-ea"/>
                <a:cs typeface="+mn-cs"/>
              </a:rPr>
              <a:t>Go</a:t>
            </a:r>
            <a:r>
              <a:rPr lang="en" altLang="zh-CN" sz="1200" b="0" i="0" u="none" strike="noStrike" kern="120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等新兴</a:t>
            </a:r>
            <a:r>
              <a:rPr lang="zh-CN" altLang="en-US" sz="1200" b="0" i="0" u="none" strike="noStrike" kern="1200">
                <a:solidFill>
                  <a:schemeClr val="tx1"/>
                </a:solidFill>
                <a:effectLst/>
                <a:latin typeface="+mn-lt"/>
                <a:ea typeface="+mn-ea"/>
                <a:cs typeface="+mn-cs"/>
              </a:rPr>
              <a:t>语言类似</a:t>
            </a:r>
            <a:endParaRPr lang="en-US" altLang="zh-CN" sz="1200" b="0" i="0" u="none" strike="noStrike" kern="1200">
              <a:solidFill>
                <a:schemeClr val="tx1"/>
              </a:solidFill>
              <a:effectLst/>
              <a:latin typeface="+mn-lt"/>
              <a:ea typeface="+mn-ea"/>
              <a:cs typeface="+mn-cs"/>
            </a:endParaRPr>
          </a:p>
          <a:p>
            <a:pPr lvl="1"/>
            <a:endParaRPr lang="zh-CN" altLang="en-US" sz="1200" b="0" i="0" u="none" strike="noStrike" kern="1200" dirty="0">
              <a:solidFill>
                <a:schemeClr val="tx1"/>
              </a:solidFill>
              <a:effectLst/>
              <a:latin typeface="+mn-lt"/>
              <a:ea typeface="+mn-ea"/>
              <a:cs typeface="+mn-cs"/>
            </a:endParaRPr>
          </a:p>
          <a:p>
            <a:pPr lvl="1"/>
            <a:r>
              <a:rPr lang="zh-CN" altLang="en-US" sz="1200" b="0" i="0" u="none" strike="noStrike" kern="1200">
                <a:solidFill>
                  <a:schemeClr val="tx1"/>
                </a:solidFill>
                <a:effectLst/>
                <a:latin typeface="+mn-lt"/>
                <a:ea typeface="+mn-ea"/>
                <a:cs typeface="+mn-cs"/>
              </a:rPr>
              <a:t>其次，</a:t>
            </a:r>
            <a:r>
              <a:rPr lang="en" altLang="zh-CN" sz="1200" b="0" i="0" u="none" strike="noStrike" kern="1200">
                <a:solidFill>
                  <a:schemeClr val="tx1"/>
                </a:solidFill>
                <a:effectLst/>
                <a:latin typeface="+mn-lt"/>
                <a:ea typeface="+mn-ea"/>
                <a:cs typeface="+mn-cs"/>
              </a:rPr>
              <a:t>Rust </a:t>
            </a:r>
            <a:r>
              <a:rPr lang="zh-CN" altLang="en-US" sz="1200" b="0" i="0" u="none" strike="noStrike" kern="1200" dirty="0">
                <a:solidFill>
                  <a:schemeClr val="tx1"/>
                </a:solidFill>
                <a:effectLst/>
                <a:latin typeface="+mn-lt"/>
                <a:ea typeface="+mn-ea"/>
                <a:cs typeface="+mn-cs"/>
              </a:rPr>
              <a:t>吸纳了许多函数式语言的语法优点，对链式调用</a:t>
            </a:r>
            <a:r>
              <a:rPr lang="zh-CN" altLang="en-US" sz="1200" b="0" i="0" u="none" strike="noStrike" kern="1200">
                <a:solidFill>
                  <a:schemeClr val="tx1"/>
                </a:solidFill>
                <a:effectLst/>
                <a:latin typeface="+mn-lt"/>
                <a:ea typeface="+mn-ea"/>
                <a:cs typeface="+mn-cs"/>
              </a:rPr>
              <a:t>支持较好</a:t>
            </a:r>
            <a:endParaRPr lang="en-US" altLang="zh-CN" sz="1200" b="0" i="0" u="none" strike="noStrike" kern="1200">
              <a:solidFill>
                <a:schemeClr val="tx1"/>
              </a:solidFill>
              <a:effectLst/>
              <a:latin typeface="+mn-lt"/>
              <a:ea typeface="+mn-ea"/>
              <a:cs typeface="+mn-cs"/>
            </a:endParaRPr>
          </a:p>
          <a:p>
            <a:pPr lvl="1"/>
            <a:endParaRPr lang="zh-CN" altLang="en-US"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另一方面，</a:t>
            </a:r>
            <a:r>
              <a:rPr lang="en" altLang="zh-CN" sz="1200" b="0" i="0" u="none" strike="noStrike" kern="1200" dirty="0">
                <a:solidFill>
                  <a:schemeClr val="tx1"/>
                </a:solidFill>
                <a:effectLst/>
                <a:latin typeface="+mn-lt"/>
                <a:ea typeface="+mn-ea"/>
                <a:cs typeface="+mn-cs"/>
              </a:rPr>
              <a:t>Rust </a:t>
            </a:r>
            <a:r>
              <a:rPr lang="zh-CN" altLang="en-US" sz="1200" b="0" i="0" u="none" strike="noStrike" kern="1200" dirty="0">
                <a:solidFill>
                  <a:schemeClr val="tx1"/>
                </a:solidFill>
                <a:effectLst/>
                <a:latin typeface="+mn-lt"/>
                <a:ea typeface="+mn-ea"/>
                <a:cs typeface="+mn-cs"/>
              </a:rPr>
              <a:t>的强类型机制和强大的语法检查也有助于减少开发过程中的 </a:t>
            </a:r>
            <a:r>
              <a:rPr lang="en" altLang="zh-CN" sz="1200" b="0" i="0" u="none" strike="noStrike" kern="1200" dirty="0">
                <a:solidFill>
                  <a:schemeClr val="tx1"/>
                </a:solidFill>
                <a:effectLst/>
                <a:latin typeface="+mn-lt"/>
                <a:ea typeface="+mn-ea"/>
                <a:cs typeface="+mn-cs"/>
              </a:rPr>
              <a:t>bug</a:t>
            </a:r>
            <a:r>
              <a:rPr lang="zh-CN" altLang="en-US" sz="1200" b="0" i="0" u="none" strike="noStrike" kern="1200" dirty="0">
                <a:solidFill>
                  <a:schemeClr val="tx1"/>
                </a:solidFill>
                <a:effectLst/>
                <a:latin typeface="+mn-lt"/>
                <a:ea typeface="+mn-ea"/>
                <a:cs typeface="+mn-cs"/>
              </a:rPr>
              <a:t>，</a:t>
            </a:r>
            <a:r>
              <a:rPr lang="zh-CN" altLang="en-US" dirty="0"/>
              <a:t>在系统编程领域具有强劲的竞争力和广阔的应用</a:t>
            </a:r>
            <a:r>
              <a:rPr lang="zh-CN" altLang="en-US"/>
              <a:t>前景。</a:t>
            </a:r>
            <a:endParaRPr lang="en-US" altLang="zh-CN"/>
          </a:p>
          <a:p>
            <a:endParaRPr lang="zh-CN" altLang="en-US" dirty="0"/>
          </a:p>
          <a:p>
            <a:r>
              <a:rPr lang="zh-CN" altLang="en-US" dirty="0"/>
              <a:t>由于我们选择了</a:t>
            </a:r>
            <a:r>
              <a:rPr lang="en-US" altLang="zh-CN" dirty="0"/>
              <a:t> Rust</a:t>
            </a:r>
            <a:r>
              <a:rPr lang="zh-CN" altLang="en-US" dirty="0"/>
              <a:t>，其相较</a:t>
            </a:r>
            <a:r>
              <a:rPr lang="en-US" altLang="zh-CN" dirty="0"/>
              <a:t> C </a:t>
            </a:r>
            <a:r>
              <a:rPr lang="zh-CN" altLang="en-US" dirty="0"/>
              <a:t>语言还算不上成熟，所以在架构的考虑上我们选择了相对成熟的</a:t>
            </a:r>
            <a:r>
              <a:rPr lang="en-US" altLang="zh-CN" dirty="0"/>
              <a:t> x86</a:t>
            </a:r>
            <a:r>
              <a:rPr lang="zh-CN" altLang="en-US" dirty="0"/>
              <a:t>，而不是</a:t>
            </a:r>
            <a:r>
              <a:rPr lang="en-US" altLang="zh-CN" dirty="0"/>
              <a:t> RISC-V</a:t>
            </a:r>
            <a:r>
              <a:rPr lang="zh-CN" altLang="en-US" dirty="0"/>
              <a:t>，以</a:t>
            </a:r>
            <a:r>
              <a:rPr dirty="0" err="1"/>
              <a:t>使得</a:t>
            </a:r>
            <a:r>
              <a:rPr lang="zh-CN" dirty="0"/>
              <a:t>整个项目</a:t>
            </a:r>
            <a:r>
              <a:rPr dirty="0" err="1"/>
              <a:t>风险可控</a:t>
            </a:r>
            <a:r>
              <a:rPr lang="zh-CN" dirty="0"/>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第三部分，我将介绍我们项目的设计思路，以及介绍项目的可行性。</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2987272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PPT </a:t>
            </a:r>
            <a:r>
              <a:rPr lang="zh-CN" altLang="en-US"/>
              <a:t>中所展示的是我们项目的技术路线</a:t>
            </a:r>
            <a:endParaRPr lang="en-US" altLang="zh-CN"/>
          </a:p>
          <a:p>
            <a:endParaRPr lang="zh-CN" altLang="en-US"/>
          </a:p>
          <a:p>
            <a:r>
              <a:rPr lang="zh-CN" altLang="en-US"/>
              <a:t>第一步：</a:t>
            </a:r>
            <a:r>
              <a:rPr lang="zh-CN" altLang="en-US" b="1"/>
              <a:t>裸机程序</a:t>
            </a:r>
            <a:r>
              <a:rPr lang="zh-CN" altLang="en-US"/>
              <a:t>，相当于创建一个不链接标准库的 Rust 可执行文件，并在此基础上构建一个最小化内核，使得能够无需底层操作系统的支撑，在裸机上运行 Rust 代码，为后续设计打下基础。</a:t>
            </a:r>
          </a:p>
          <a:p>
            <a:r>
              <a:rPr lang="zh-CN" altLang="en-US"/>
              <a:t>这一步重点是为后续搭建环境，让内核首先能跑起来。</a:t>
            </a:r>
            <a:endParaRPr lang="en-US" altLang="zh-CN"/>
          </a:p>
          <a:p>
            <a:endParaRPr lang="zh-CN" altLang="en-US"/>
          </a:p>
          <a:p>
            <a:r>
              <a:rPr lang="zh-CN" altLang="en-US"/>
              <a:t>第二步：</a:t>
            </a:r>
            <a:r>
              <a:rPr lang="zh-CN" altLang="en-US" b="1"/>
              <a:t>实现进程调度和</a:t>
            </a:r>
            <a:r>
              <a:rPr lang="en-US" altLang="zh-CN" b="1"/>
              <a:t>IPC</a:t>
            </a:r>
            <a:r>
              <a:rPr lang="zh-CN" altLang="en-US"/>
              <a:t>，高性能和多任务并发的支持是我们项目内核计划实现的两个特性，这一步除了要实现常规的进程管理，创建进程、销毁进程以及进程调度相关的算法之外，还要关注进程间通信，上下文切换的高效实现。</a:t>
            </a:r>
            <a:endParaRPr lang="en-US" altLang="zh-CN"/>
          </a:p>
          <a:p>
            <a:endParaRPr lang="zh-CN" altLang="en-US"/>
          </a:p>
          <a:p>
            <a:r>
              <a:rPr lang="zh-CN" altLang="en-US"/>
              <a:t>第三步：</a:t>
            </a:r>
            <a:r>
              <a:rPr lang="zh-CN" altLang="en-US" b="1"/>
              <a:t>实现内存管理</a:t>
            </a:r>
            <a:r>
              <a:rPr lang="zh-CN" altLang="en-US"/>
              <a:t>，这一步实现内核的安全核心机制：内存隔离，建立起地址空间的抽象。</a:t>
            </a:r>
          </a:p>
          <a:p>
            <a:r>
              <a:rPr lang="zh-CN" altLang="en-US"/>
              <a:t>由于是微内核架构，一些组件和驱动程序是存在于用户空间中。建构时遵循最小权限原则 (POLA)，其他组件在内存中被隔离，作为单独的用户进程以保证可靠性。</a:t>
            </a:r>
          </a:p>
          <a:p>
            <a:r>
              <a:rPr lang="zh-CN" altLang="en-US"/>
              <a:t>基本目标是实现前文所述的安全动态内存分配，分页式内存管理，实现轻量级隔离。</a:t>
            </a:r>
            <a:endParaRPr lang="en-US" altLang="zh-CN"/>
          </a:p>
          <a:p>
            <a:endParaRPr lang="zh-CN" altLang="en-US"/>
          </a:p>
          <a:p>
            <a:r>
              <a:rPr lang="zh-CN" altLang="en-US"/>
              <a:t>第四步：</a:t>
            </a:r>
            <a:r>
              <a:rPr lang="zh-CN" altLang="en-US" b="1"/>
              <a:t>进一步增强并发性能</a:t>
            </a:r>
            <a:r>
              <a:rPr lang="zh-CN" altLang="en-US"/>
              <a:t>。第二步实现了进程间的并发，第四步将实现进程内的并发，完成高效的线程调度。</a:t>
            </a:r>
          </a:p>
          <a:p>
            <a:r>
              <a:rPr lang="zh-CN" altLang="en-US"/>
              <a:t>我们将设计用户态和内核态的线程管理，最终预期的效果可能是跑一个高并发的</a:t>
            </a:r>
            <a:r>
              <a:rPr lang="en-US" altLang="zh-CN"/>
              <a:t> AI </a:t>
            </a:r>
            <a:r>
              <a:rPr lang="zh-CN" altLang="en-US"/>
              <a:t>下棋程序。</a:t>
            </a:r>
          </a:p>
          <a:p>
            <a:endParaRPr lang="en-US" altLang="zh-CN"/>
          </a:p>
          <a:p>
            <a:r>
              <a:rPr lang="zh-CN" altLang="en-US"/>
              <a:t>第五步：</a:t>
            </a:r>
            <a:r>
              <a:rPr lang="zh-CN" altLang="en-US" b="1"/>
              <a:t>其他模块</a:t>
            </a:r>
            <a:r>
              <a:rPr lang="zh-CN" altLang="en-US"/>
              <a:t>，我们建构思路是从对应用由简到繁的支持角度出发，满足应用的阶段性需求。根据特性（需求）逐步添加或增强操作系统功能，最终形成一个相对完善的操作系统内核。</a:t>
            </a:r>
            <a:endParaRPr lang="en-US" altLang="zh-CN"/>
          </a:p>
          <a:p>
            <a:endParaRPr lang="zh-CN" altLang="en-US"/>
          </a:p>
          <a:p>
            <a:r>
              <a:rPr lang="zh-CN" altLang="en-US"/>
              <a:t>此外，我们也并不是从零开始，而是从多个一开始，在上面的这些设计中，我们不是重复造轮子，而是在设计的基础上整合已有的高性能模块，并施行我们的改进思想。</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接下来是对我们项目可行性的汇报。</a:t>
            </a:r>
            <a:endParaRPr lang="en-US" altLang="zh-CN"/>
          </a:p>
          <a:p>
            <a:endParaRPr lang="en-US" altLang="zh-CN"/>
          </a:p>
          <a:p>
            <a:r>
              <a:rPr lang="zh-CN" altLang="en-US"/>
              <a:t>前面说了很多，从我们的需求上来看，用</a:t>
            </a:r>
            <a:r>
              <a:rPr lang="en-US" altLang="zh-CN"/>
              <a:t> Rust </a:t>
            </a:r>
            <a:r>
              <a:rPr lang="zh-CN" altLang="en-US"/>
              <a:t>来实现是非常合适的。能够满足</a:t>
            </a:r>
          </a:p>
          <a:p>
            <a:r>
              <a:rPr lang="zh-CN" altLang="en-US"/>
              <a:t>- 对硬件的控制</a:t>
            </a:r>
          </a:p>
          <a:p>
            <a:r>
              <a:rPr lang="zh-CN" altLang="en-US"/>
              <a:t>- 对系统底层的控制</a:t>
            </a:r>
          </a:p>
          <a:p>
            <a:r>
              <a:rPr lang="zh-CN" altLang="en-US"/>
              <a:t>- 对性能的要求</a:t>
            </a:r>
          </a:p>
          <a:p>
            <a:pPr marL="0" indent="0">
              <a:buFontTx/>
              <a:buNone/>
            </a:pPr>
            <a:r>
              <a:rPr lang="en-US" altLang="zh-CN"/>
              <a:t>- </a:t>
            </a:r>
            <a:r>
              <a:rPr lang="zh-CN" altLang="en-US"/>
              <a:t>对系统安全和内存安全的要求</a:t>
            </a:r>
            <a:endParaRPr lang="en-US" altLang="zh-CN"/>
          </a:p>
          <a:p>
            <a:pPr marL="171450" indent="-171450">
              <a:buFontTx/>
              <a:buChar char="-"/>
            </a:pPr>
            <a:endParaRPr lang="en-US" altLang="zh-CN"/>
          </a:p>
          <a:p>
            <a:pPr marL="0" indent="0">
              <a:buFontTx/>
              <a:buNone/>
            </a:pPr>
            <a:r>
              <a:rPr lang="zh-CN" altLang="en-US" sz="1200" i="0">
                <a:solidFill>
                  <a:srgbClr val="202122"/>
                </a:solidFill>
                <a:effectLst/>
                <a:latin typeface="微软雅黑" panose="020B0503020204020204" pitchFamily="34" charset="-122"/>
                <a:ea typeface="微软雅黑" panose="020B0503020204020204" pitchFamily="34" charset="-122"/>
              </a:rPr>
              <a:t>可以预见，用 </a:t>
            </a:r>
            <a:r>
              <a:rPr lang="en-US" altLang="zh-CN" sz="1200" i="0">
                <a:solidFill>
                  <a:srgbClr val="202122"/>
                </a:solidFill>
                <a:effectLst/>
                <a:latin typeface="微软雅黑" panose="020B0503020204020204" pitchFamily="34" charset="-122"/>
                <a:ea typeface="微软雅黑" panose="020B0503020204020204" pitchFamily="34" charset="-122"/>
              </a:rPr>
              <a:t>Rust </a:t>
            </a:r>
            <a:r>
              <a:rPr lang="zh-CN" altLang="en-US" sz="1200" i="0">
                <a:solidFill>
                  <a:srgbClr val="202122"/>
                </a:solidFill>
                <a:effectLst/>
                <a:latin typeface="微软雅黑" panose="020B0503020204020204" pitchFamily="34" charset="-122"/>
                <a:ea typeface="微软雅黑" panose="020B0503020204020204" pitchFamily="34" charset="-122"/>
              </a:rPr>
              <a:t>写操作系统将具有很好的开发和运行体验。</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我们的高性能特性参考 </a:t>
            </a:r>
            <a:r>
              <a:rPr lang="en-US" altLang="zh-CN"/>
              <a:t>seL4 </a:t>
            </a:r>
            <a:r>
              <a:rPr lang="zh-CN" altLang="en-US"/>
              <a:t>的快速路径思想。</a:t>
            </a:r>
            <a:endParaRPr lang="en-US" altLang="zh-CN"/>
          </a:p>
          <a:p>
            <a:endParaRPr lang="en-US" altLang="zh-CN"/>
          </a:p>
          <a:p>
            <a:r>
              <a:rPr lang="zh-CN" altLang="en-US"/>
              <a:t>快速路径是在微内核上的附加前端，用于快速处理一些简单而常用的操作，这样能加速 </a:t>
            </a:r>
            <a:r>
              <a:rPr lang="en-US" altLang="zh-CN"/>
              <a:t>IPC </a:t>
            </a:r>
            <a:r>
              <a:rPr lang="zh-CN" altLang="en-US"/>
              <a:t>的一些步骤执行，从而达到高 </a:t>
            </a:r>
            <a:r>
              <a:rPr lang="en-US" altLang="zh-CN"/>
              <a:t>IPC </a:t>
            </a:r>
            <a:r>
              <a:rPr lang="zh-CN" altLang="en-US"/>
              <a:t>性能。</a:t>
            </a:r>
            <a:endParaRPr lang="en-US" altLang="zh-CN"/>
          </a:p>
          <a:p>
            <a:endParaRPr lang="zh-CN" altLang="en-US"/>
          </a:p>
          <a:p>
            <a:r>
              <a:rPr lang="en-US" altLang="zh-CN"/>
              <a:t>seL4 </a:t>
            </a:r>
            <a:r>
              <a:rPr lang="zh-CN" altLang="en-US"/>
              <a:t>项目是用 </a:t>
            </a:r>
            <a:r>
              <a:rPr lang="en-US" altLang="zh-CN"/>
              <a:t>C </a:t>
            </a:r>
            <a:r>
              <a:rPr lang="zh-CN" altLang="en-US"/>
              <a:t>语言实现的，我们后续需要完成的是针对其中的快速路径及相关模块用 </a:t>
            </a:r>
            <a:r>
              <a:rPr lang="en-US" altLang="zh-CN"/>
              <a:t>Rust </a:t>
            </a:r>
            <a:r>
              <a:rPr lang="zh-CN" altLang="en-US"/>
              <a:t>进行改写，如 </a:t>
            </a:r>
            <a:r>
              <a:rPr lang="en-US" altLang="zh-CN"/>
              <a:t>seL4 </a:t>
            </a:r>
            <a:r>
              <a:rPr lang="zh-CN" altLang="en-US"/>
              <a:t>相关的系统调用需适配我们自己的 </a:t>
            </a:r>
            <a:r>
              <a:rPr lang="en-US" altLang="zh-CN"/>
              <a:t>API</a:t>
            </a:r>
            <a:r>
              <a:rPr lang="zh-CN" altLang="en-US"/>
              <a:t>，这方面也可以参考 </a:t>
            </a:r>
            <a:r>
              <a:rPr lang="en-US" altLang="zh-CN"/>
              <a:t>libsel4 </a:t>
            </a:r>
            <a:r>
              <a:rPr lang="zh-CN" altLang="en-US"/>
              <a:t>的 </a:t>
            </a:r>
            <a:r>
              <a:rPr lang="en-US" altLang="zh-CN"/>
              <a:t>System Calls </a:t>
            </a:r>
            <a:r>
              <a:rPr lang="zh-CN" altLang="en-US"/>
              <a:t>部分，最终的目的还是实现高效的 </a:t>
            </a:r>
            <a:r>
              <a:rPr lang="en-US" altLang="zh-CN"/>
              <a:t>IPC</a:t>
            </a:r>
            <a:r>
              <a:rPr lang="zh-CN" altLang="en-US"/>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使用 </a:t>
            </a:r>
            <a:r>
              <a:rPr lang="en-US" altLang="zh-CN"/>
              <a:t>Rust </a:t>
            </a:r>
            <a:r>
              <a:rPr lang="zh-CN" altLang="en-US"/>
              <a:t>实现动态内存分配，相对于 </a:t>
            </a:r>
            <a:r>
              <a:rPr lang="en-US" altLang="zh-CN"/>
              <a:t>C </a:t>
            </a:r>
            <a:r>
              <a:rPr lang="zh-CN" altLang="en-US"/>
              <a:t>语言而言比较方便。</a:t>
            </a:r>
            <a:endParaRPr lang="en-US" altLang="zh-CN"/>
          </a:p>
          <a:p>
            <a:endParaRPr lang="en-US" altLang="zh-CN"/>
          </a:p>
          <a:p>
            <a:r>
              <a:rPr lang="en-US" altLang="zh-CN"/>
              <a:t>Rust </a:t>
            </a:r>
            <a:r>
              <a:rPr lang="zh-CN" altLang="en-US"/>
              <a:t>语言在 </a:t>
            </a:r>
            <a:r>
              <a:rPr lang="en-US" altLang="zh-CN"/>
              <a:t>alloc crate </a:t>
            </a:r>
            <a:r>
              <a:rPr lang="zh-CN" altLang="en-US"/>
              <a:t>中设定了一套简洁规范的接口，只要实现了这套接口，内核就可以很方便地支持动态内存分配了。</a:t>
            </a:r>
          </a:p>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后面呢是我们调研到的一些可参考的项目：</a:t>
            </a:r>
            <a:endParaRPr lang="en-US" altLang="zh-CN"/>
          </a:p>
          <a:p>
            <a:endParaRPr lang="en-US" altLang="zh-CN"/>
          </a:p>
          <a:p>
            <a:r>
              <a:rPr lang="zh-CN" altLang="en-US"/>
              <a:t>首先是</a:t>
            </a:r>
            <a:r>
              <a:rPr lang="en-US" altLang="zh-CN"/>
              <a:t>BlogOS</a:t>
            </a:r>
            <a:r>
              <a:rPr lang="zh-CN" altLang="en-US"/>
              <a:t>，它是</a:t>
            </a:r>
            <a:r>
              <a:rPr lang="zh-CN" altLang="en-US" dirty="0"/>
              <a:t>一个系列博客，使用 </a:t>
            </a:r>
            <a:r>
              <a:rPr lang="zh-CN" altLang="en-US"/>
              <a:t>Rust 创建</a:t>
            </a:r>
            <a:r>
              <a:rPr lang="zh-CN" altLang="en-US" dirty="0"/>
              <a:t>了</a:t>
            </a:r>
            <a:r>
              <a:rPr lang="zh-CN" altLang="en-US"/>
              <a:t>一个基于</a:t>
            </a:r>
            <a:r>
              <a:rPr lang="en-US" altLang="zh-CN"/>
              <a:t>x86</a:t>
            </a:r>
            <a:r>
              <a:rPr lang="zh-CN" altLang="en-US"/>
              <a:t>架构的小型操作系统。其中几</a:t>
            </a:r>
            <a:r>
              <a:rPr lang="zh-CN" altLang="en-US" dirty="0"/>
              <a:t>篇涉及到的一些实现细节值得</a:t>
            </a:r>
            <a:r>
              <a:rPr lang="zh-CN" altLang="en-US"/>
              <a:t>参考。</a:t>
            </a:r>
            <a:endParaRPr lang="en-US" altLang="zh-CN"/>
          </a:p>
          <a:p>
            <a:endParaRPr lang="zh-CN" altLang="en-US" dirty="0"/>
          </a:p>
          <a:p>
            <a:r>
              <a:rPr lang="zh-CN" altLang="en-US" dirty="0"/>
              <a:t>右图为参考</a:t>
            </a:r>
            <a:r>
              <a:rPr lang="en-US" altLang="zh-CN" dirty="0"/>
              <a:t> </a:t>
            </a:r>
            <a:r>
              <a:rPr lang="en-US" altLang="zh-CN" dirty="0" err="1"/>
              <a:t>BlogOS</a:t>
            </a:r>
            <a:r>
              <a:rPr lang="en-US" altLang="zh-CN" dirty="0"/>
              <a:t> </a:t>
            </a:r>
            <a:r>
              <a:rPr lang="zh-CN" altLang="en-US" dirty="0"/>
              <a:t>实现的裸机程序</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 altLang="zh-CN" sz="1200" b="0" i="0" u="none" strike="noStrike" kern="1200">
                <a:solidFill>
                  <a:schemeClr val="tx1"/>
                </a:solidFill>
                <a:effectLst/>
                <a:latin typeface="+mn-lt"/>
                <a:ea typeface="+mn-ea"/>
                <a:cs typeface="+mn-cs"/>
              </a:rPr>
              <a:t>rcore </a:t>
            </a:r>
            <a:r>
              <a:rPr lang="zh-CN" altLang="en-US" sz="1200" b="0" i="0" u="none" strike="noStrike" kern="1200">
                <a:solidFill>
                  <a:schemeClr val="tx1"/>
                </a:solidFill>
                <a:effectLst/>
                <a:latin typeface="+mn-lt"/>
                <a:ea typeface="+mn-ea"/>
                <a:cs typeface="+mn-cs"/>
              </a:rPr>
              <a:t>是清华大学的</a:t>
            </a:r>
            <a:r>
              <a:rPr lang="zh-CN" altLang="en-US" sz="1200" b="0" i="0" u="none" strike="noStrike" kern="1200" dirty="0">
                <a:solidFill>
                  <a:schemeClr val="tx1"/>
                </a:solidFill>
                <a:effectLst/>
                <a:latin typeface="+mn-lt"/>
                <a:ea typeface="+mn-ea"/>
                <a:cs typeface="+mn-cs"/>
              </a:rPr>
              <a:t>操作系统</a:t>
            </a:r>
            <a:r>
              <a:rPr lang="zh-CN" altLang="en-US" sz="1200" b="0" i="0" u="none" strike="noStrike" kern="1200">
                <a:solidFill>
                  <a:schemeClr val="tx1"/>
                </a:solidFill>
                <a:effectLst/>
                <a:latin typeface="+mn-lt"/>
                <a:ea typeface="+mn-ea"/>
                <a:cs typeface="+mn-cs"/>
              </a:rPr>
              <a:t>项目，是一个</a:t>
            </a:r>
            <a:r>
              <a:rPr lang="en-US" altLang="zh-CN" sz="1200" b="0" i="0" u="none" strike="noStrike" kern="1200">
                <a:solidFill>
                  <a:schemeClr val="tx1"/>
                </a:solidFill>
                <a:effectLst/>
                <a:latin typeface="+mn-lt"/>
                <a:ea typeface="+mn-ea"/>
                <a:cs typeface="+mn-cs"/>
              </a:rPr>
              <a:t>RISC-V </a:t>
            </a:r>
            <a:r>
              <a:rPr lang="zh-CN" altLang="en-US" sz="1200" b="0" i="0" u="none" strike="noStrike" kern="1200">
                <a:solidFill>
                  <a:schemeClr val="tx1"/>
                </a:solidFill>
                <a:effectLst/>
                <a:latin typeface="+mn-lt"/>
                <a:ea typeface="+mn-ea"/>
                <a:cs typeface="+mn-cs"/>
              </a:rPr>
              <a:t>架构的 类 </a:t>
            </a:r>
            <a:r>
              <a:rPr lang="en-US" altLang="zh-CN" sz="1200" b="0" i="0" u="none" strike="noStrike" kern="1200">
                <a:solidFill>
                  <a:schemeClr val="tx1"/>
                </a:solidFill>
                <a:effectLst/>
                <a:latin typeface="+mn-lt"/>
                <a:ea typeface="+mn-ea"/>
                <a:cs typeface="+mn-cs"/>
              </a:rPr>
              <a:t>Unix </a:t>
            </a:r>
            <a:r>
              <a:rPr lang="zh-CN" altLang="en-US" sz="1200" b="0" i="0" u="none" strike="noStrike" kern="1200">
                <a:solidFill>
                  <a:schemeClr val="tx1"/>
                </a:solidFill>
                <a:effectLst/>
                <a:latin typeface="+mn-lt"/>
                <a:ea typeface="+mn-ea"/>
                <a:cs typeface="+mn-cs"/>
              </a:rPr>
              <a:t>内核，与上面</a:t>
            </a:r>
            <a:r>
              <a:rPr lang="zh-CN" altLang="en-US" sz="1200" b="0" i="0" u="none" strike="noStrike" kern="1200" dirty="0">
                <a:solidFill>
                  <a:schemeClr val="tx1"/>
                </a:solidFill>
                <a:effectLst/>
                <a:latin typeface="+mn-lt"/>
                <a:ea typeface="+mn-ea"/>
                <a:cs typeface="+mn-cs"/>
              </a:rPr>
              <a:t>说</a:t>
            </a:r>
            <a:r>
              <a:rPr lang="zh-CN" altLang="en-US" sz="1200" b="0" i="0" u="none" strike="noStrike" kern="1200">
                <a:solidFill>
                  <a:schemeClr val="tx1"/>
                </a:solidFill>
                <a:effectLst/>
                <a:latin typeface="+mn-lt"/>
                <a:ea typeface="+mn-ea"/>
                <a:cs typeface="+mn-cs"/>
              </a:rPr>
              <a:t>的 </a:t>
            </a:r>
            <a:r>
              <a:rPr lang="en" altLang="zh-CN" sz="1200" b="0" i="0" u="none" strike="noStrike" kern="1200">
                <a:solidFill>
                  <a:schemeClr val="tx1"/>
                </a:solidFill>
                <a:effectLst/>
                <a:latin typeface="+mn-lt"/>
                <a:ea typeface="+mn-ea"/>
                <a:cs typeface="+mn-cs"/>
              </a:rPr>
              <a:t>BlogOS </a:t>
            </a:r>
            <a:r>
              <a:rPr lang="zh-CN" altLang="en-US" sz="1200" b="0" i="0" u="none" strike="noStrike" kern="1200">
                <a:solidFill>
                  <a:schemeClr val="tx1"/>
                </a:solidFill>
                <a:effectLst/>
                <a:latin typeface="+mn-lt"/>
                <a:ea typeface="+mn-ea"/>
                <a:cs typeface="+mn-cs"/>
              </a:rPr>
              <a:t>相比</a:t>
            </a:r>
            <a:r>
              <a:rPr lang="zh-CN" altLang="en" sz="1200" b="0" i="0" u="none" strike="noStrike" kern="120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相对更贴近大作业项目的</a:t>
            </a:r>
            <a:r>
              <a:rPr lang="zh-CN" altLang="en-US" sz="1200" b="0" i="0" u="none" strike="noStrike" kern="1200">
                <a:solidFill>
                  <a:schemeClr val="tx1"/>
                </a:solidFill>
                <a:effectLst/>
                <a:latin typeface="+mn-lt"/>
                <a:ea typeface="+mn-ea"/>
                <a:cs typeface="+mn-cs"/>
              </a:rPr>
              <a:t>水平。</a:t>
            </a:r>
            <a:endParaRPr lang="en-US" altLang="zh-CN" sz="1200" b="0" i="0" u="none" strike="noStrike" kern="1200">
              <a:solidFill>
                <a:schemeClr val="tx1"/>
              </a:solidFill>
              <a:effectLst/>
              <a:latin typeface="+mn-lt"/>
              <a:ea typeface="+mn-ea"/>
              <a:cs typeface="+mn-cs"/>
            </a:endParaRPr>
          </a:p>
          <a:p>
            <a:endParaRPr lang="en-US" altLang="zh-CN" sz="1200" b="0" i="0" u="none" strike="noStrike" kern="1200">
              <a:solidFill>
                <a:schemeClr val="tx1"/>
              </a:solidFill>
              <a:effectLst/>
              <a:latin typeface="+mn-lt"/>
              <a:ea typeface="+mn-ea"/>
              <a:cs typeface="+mn-cs"/>
            </a:endParaRPr>
          </a:p>
          <a:p>
            <a:r>
              <a:rPr lang="zh-CN" altLang="en-US" sz="1200" b="0" i="0" u="none" strike="noStrike" kern="1200">
                <a:solidFill>
                  <a:schemeClr val="tx1"/>
                </a:solidFill>
                <a:effectLst/>
                <a:latin typeface="+mn-lt"/>
                <a:ea typeface="+mn-ea"/>
                <a:cs typeface="+mn-cs"/>
              </a:rPr>
              <a:t>特点是 模块化的内存管理和进程管理、支持多核调度以及作为一个中文项目，文档比较详细。</a:t>
            </a:r>
          </a:p>
          <a:p>
            <a:endParaRPr lang="zh-CN" altLang="en-US" sz="1200" b="0" i="0" u="none" strike="noStrike" kern="1200" dirty="0">
              <a:solidFill>
                <a:schemeClr val="tx1"/>
              </a:solidFill>
              <a:effectLst/>
              <a:latin typeface="+mn-lt"/>
              <a:ea typeface="+mn-ea"/>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最后介绍一下 </a:t>
            </a:r>
            <a:r>
              <a:rPr lang="en-US" altLang="zh-CN"/>
              <a:t>Redox</a:t>
            </a:r>
          </a:p>
          <a:p>
            <a:endParaRPr lang="en-US" altLang="zh-CN"/>
          </a:p>
          <a:p>
            <a:r>
              <a:rPr lang="zh-CN" altLang="en-US"/>
              <a:t>它是一个微内核设计的类</a:t>
            </a:r>
            <a:r>
              <a:rPr lang="en-US" altLang="zh-CN"/>
              <a:t>Unix</a:t>
            </a:r>
            <a:r>
              <a:rPr lang="zh-CN" altLang="en-US"/>
              <a:t>操作系统，支持</a:t>
            </a:r>
            <a:r>
              <a:rPr lang="en-US" altLang="zh-CN"/>
              <a:t>Rust</a:t>
            </a:r>
            <a:r>
              <a:rPr lang="zh-CN" altLang="en-US"/>
              <a:t>标准库，以及用</a:t>
            </a:r>
            <a:r>
              <a:rPr lang="en-US" altLang="zh-CN"/>
              <a:t>Rust</a:t>
            </a:r>
            <a:r>
              <a:rPr lang="zh-CN" altLang="en-US"/>
              <a:t>编写</a:t>
            </a:r>
            <a:r>
              <a:rPr lang="en-US" altLang="zh-CN"/>
              <a:t>libc</a:t>
            </a:r>
            <a:r>
              <a:rPr lang="zh-CN" altLang="en-US"/>
              <a:t>，当前仍然在积极维护并且有详细的文档。</a:t>
            </a:r>
            <a:endParaRPr lang="en-US" altLang="zh-CN"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OK</a:t>
            </a:r>
            <a:r>
              <a:rPr lang="zh-CN" altLang="en-US"/>
              <a:t>，那么以上就是我们小组中期汇报的所有内容了，感谢大家，有任何批评与指正都欢迎在课程群内进行交流。</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2426579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下面是我们中期汇报的目录，共分成项目概览、项目背景和项目设计与可行性三个方面。</a:t>
            </a:r>
            <a:endParaRPr lang="en-US" altLang="zh-CN"/>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2253498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首先，我将简要地介绍一下我们的项目。</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2868099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本项目为使用 </a:t>
            </a:r>
            <a:r>
              <a:rPr lang="en-US" altLang="zh-CN"/>
              <a:t>Rust </a:t>
            </a:r>
            <a:r>
              <a:rPr lang="zh-CN" altLang="en-US"/>
              <a:t>编程语言组织一个基于 </a:t>
            </a:r>
            <a:r>
              <a:rPr lang="en-US" altLang="zh-CN"/>
              <a:t>x86 </a:t>
            </a:r>
            <a:r>
              <a:rPr lang="zh-CN" altLang="en-US"/>
              <a:t>架构的高性能、高并发和注重安全的操作系统微内核 </a:t>
            </a:r>
            <a:r>
              <a:rPr lang="en-US" altLang="zh-CN"/>
              <a:t>(</a:t>
            </a:r>
            <a:r>
              <a:rPr lang="zh-CN" altLang="en-US"/>
              <a:t>及拓展部件</a:t>
            </a:r>
            <a:r>
              <a:rPr lang="en-US" altLang="zh-CN"/>
              <a:t>)</a:t>
            </a:r>
            <a:r>
              <a:rPr lang="zh-CN" altLang="en-US"/>
              <a:t>。</a:t>
            </a:r>
            <a:endParaRPr lang="en-US" altLang="zh-CN"/>
          </a:p>
          <a:p>
            <a:endParaRPr lang="en-US" altLang="zh-CN"/>
          </a:p>
          <a:p>
            <a:r>
              <a:rPr lang="zh-CN" altLang="en-US"/>
              <a:t>这里所说的高性能、高并发和注重安全并不是相对于目前工业界水平来说的，而是对已有的操作系统架构设计来说的。</a:t>
            </a:r>
            <a:endParaRPr lang="en-US" altLang="zh-CN"/>
          </a:p>
          <a:p>
            <a:endParaRPr lang="en-US" altLang="zh-CN"/>
          </a:p>
          <a:p>
            <a:r>
              <a:rPr lang="zh-CN" altLang="en-US"/>
              <a:t>我们所说的高性能，是指我们希望尽可能精简内核的规模，减少上下文切换的开销；希望通过共享内存通信的方式降低 </a:t>
            </a:r>
            <a:r>
              <a:rPr lang="en-US" altLang="zh-CN"/>
              <a:t>IPC </a:t>
            </a:r>
            <a:r>
              <a:rPr lang="zh-CN" altLang="en-US"/>
              <a:t>的成本，以此来提高微内核架构的性能。</a:t>
            </a:r>
          </a:p>
          <a:p>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我们所说的高并发，是指我们将</a:t>
            </a:r>
            <a:r>
              <a:rPr lang="zh-CN" altLang="en-US" sz="1200" spc="5">
                <a:solidFill>
                  <a:srgbClr val="2B2B2B"/>
                </a:solidFill>
                <a:ea typeface="微软雅黑" panose="020B0503020204020204" pitchFamily="34" charset="-122"/>
              </a:rPr>
              <a:t>利用 </a:t>
            </a:r>
            <a:r>
              <a:rPr lang="en-US" altLang="zh-CN" sz="1200" spc="5">
                <a:solidFill>
                  <a:srgbClr val="2B2B2B"/>
                </a:solidFill>
                <a:ea typeface="微软雅黑" panose="020B0503020204020204" pitchFamily="34" charset="-122"/>
              </a:rPr>
              <a:t>Rust </a:t>
            </a:r>
            <a:r>
              <a:rPr lang="zh-CN" altLang="en-US" sz="1200" spc="5">
                <a:solidFill>
                  <a:srgbClr val="2B2B2B"/>
                </a:solidFill>
                <a:ea typeface="微软雅黑" panose="020B0503020204020204" pitchFamily="34" charset="-122"/>
              </a:rPr>
              <a:t>语言本身提供对并发的良好支持，提升内核并发性能。</a:t>
            </a:r>
            <a:endParaRPr lang="en-US" altLang="zh-CN" sz="1200" spc="5">
              <a:solidFill>
                <a:srgbClr val="2B2B2B"/>
              </a:solidFill>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spc="5">
              <a:solidFill>
                <a:srgbClr val="2B2B2B"/>
              </a:solidFill>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spc="5">
                <a:solidFill>
                  <a:srgbClr val="2B2B2B"/>
                </a:solidFill>
                <a:ea typeface="微软雅黑" panose="020B0503020204020204" pitchFamily="34" charset="-122"/>
              </a:rPr>
              <a:t>我们所说的注重安全，是指基于当前内存管理，即分页式内存管理的设计问题，做出一点在安全性方面的设计优化，即实现安全的动态内存分配和分页式内存管理。</a:t>
            </a:r>
            <a:endParaRPr lang="en-US" altLang="zh-CN" sz="1200" spc="5">
              <a:solidFill>
                <a:srgbClr val="2B2B2B"/>
              </a:solidFill>
              <a:ea typeface="微软雅黑" panose="020B0503020204020204" pitchFamily="34" charset="-122"/>
            </a:endParaRPr>
          </a:p>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现在，我将介绍一下我们项目的背景。</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2350061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首先，我将介绍一下我们选择的操作系统架构</a:t>
            </a:r>
            <a:r>
              <a:rPr lang="en-US" altLang="zh-CN"/>
              <a:t>——</a:t>
            </a:r>
            <a:r>
              <a:rPr lang="zh-CN" altLang="en-US"/>
              <a:t>微内核。</a:t>
            </a:r>
            <a:endParaRPr lang="en-US" altLang="zh-CN"/>
          </a:p>
          <a:p>
            <a:endParaRPr lang="en-US" altLang="zh-CN"/>
          </a:p>
          <a:p>
            <a:r>
              <a:rPr lang="zh-CN" altLang="en-US"/>
              <a:t>大家可以看到图片上有三种内核架构，从左到右分别是宏内核、微内核和混合内核。</a:t>
            </a:r>
            <a:endParaRPr lang="en-US" altLang="zh-CN"/>
          </a:p>
          <a:p>
            <a:endParaRPr lang="en-US" altLang="zh-CN"/>
          </a:p>
          <a:p>
            <a:r>
              <a:rPr lang="zh-CN" altLang="en-US"/>
              <a:t>宏内核的设计呢，</a:t>
            </a:r>
            <a:r>
              <a:rPr lang="zh-CN" altLang="en-US" dirty="0"/>
              <a:t>整个操作系统都在内核空间中工作。如果任何服务出现故障</a:t>
            </a:r>
            <a:r>
              <a:rPr lang="zh-CN" altLang="en-US"/>
              <a:t>，都很可能会</a:t>
            </a:r>
            <a:r>
              <a:rPr lang="zh-CN" altLang="en-US" dirty="0"/>
              <a:t>导致整个系统出现故障。如果用户必须添加任何新服务。用户需要修改整个</a:t>
            </a:r>
            <a:r>
              <a:rPr lang="zh-CN" altLang="en-US"/>
              <a:t>操作系统。</a:t>
            </a:r>
            <a:endParaRPr lang="en-US" altLang="zh-CN"/>
          </a:p>
          <a:p>
            <a:endParaRPr lang="zh-CN" altLang="en-US" dirty="0"/>
          </a:p>
          <a:p>
            <a:r>
              <a:rPr lang="zh-CN" altLang="en-US" sz="1200" b="0" i="0" u="none" strike="noStrike" kern="1200">
                <a:solidFill>
                  <a:schemeClr val="tx1"/>
                </a:solidFill>
                <a:effectLst/>
                <a:latin typeface="+mn-lt"/>
                <a:ea typeface="+mn-ea"/>
                <a:cs typeface="+mn-cs"/>
              </a:rPr>
              <a:t>而微</a:t>
            </a:r>
            <a:r>
              <a:rPr lang="zh-CN" altLang="en-US" sz="1200" b="0" i="0" u="none" strike="noStrike" kern="1200" dirty="0">
                <a:solidFill>
                  <a:schemeClr val="tx1"/>
                </a:solidFill>
                <a:effectLst/>
                <a:latin typeface="+mn-lt"/>
                <a:ea typeface="+mn-ea"/>
                <a:cs typeface="+mn-cs"/>
              </a:rPr>
              <a:t>内核架构，可以看到内核态只保留了最基本的内存管理，进程调度和进程间通信的能力。</a:t>
            </a:r>
          </a:p>
          <a:p>
            <a:endParaRPr lang="en-US" altLang="zh-CN" sz="1200" b="0" i="0" u="none" strike="noStrike" kern="1200">
              <a:solidFill>
                <a:schemeClr val="tx1"/>
              </a:solidFill>
              <a:effectLst/>
              <a:latin typeface="+mn-lt"/>
              <a:ea typeface="+mn-ea"/>
              <a:cs typeface="+mn-cs"/>
            </a:endParaRPr>
          </a:p>
          <a:p>
            <a:r>
              <a:rPr lang="zh-CN" altLang="en-US" sz="1200" b="0" i="0" u="none" strike="noStrike" kern="1200">
                <a:solidFill>
                  <a:schemeClr val="tx1"/>
                </a:solidFill>
                <a:effectLst/>
                <a:latin typeface="+mn-lt"/>
                <a:ea typeface="+mn-ea"/>
                <a:cs typeface="+mn-cs"/>
              </a:rPr>
              <a:t>我们</a:t>
            </a:r>
            <a:r>
              <a:rPr lang="zh-CN" altLang="en-US" sz="1200" b="0" i="0" u="none" strike="noStrike" kern="1200" dirty="0">
                <a:solidFill>
                  <a:schemeClr val="tx1"/>
                </a:solidFill>
                <a:effectLst/>
                <a:latin typeface="+mn-lt"/>
                <a:ea typeface="+mn-ea"/>
                <a:cs typeface="+mn-cs"/>
              </a:rPr>
              <a:t>选择</a:t>
            </a:r>
            <a:r>
              <a:rPr lang="zh-CN" altLang="en-US" sz="1200" b="1" i="0" u="none" strike="noStrike" kern="1200" dirty="0">
                <a:solidFill>
                  <a:schemeClr val="tx1"/>
                </a:solidFill>
                <a:effectLst/>
                <a:latin typeface="+mn-lt"/>
                <a:ea typeface="+mn-ea"/>
                <a:cs typeface="+mn-cs"/>
              </a:rPr>
              <a:t>改进</a:t>
            </a:r>
            <a:r>
              <a:rPr lang="zh-CN" altLang="en-US" sz="1200" b="0" i="0" u="none" strike="noStrike" kern="1200" dirty="0">
                <a:solidFill>
                  <a:schemeClr val="tx1"/>
                </a:solidFill>
                <a:effectLst/>
                <a:latin typeface="+mn-lt"/>
                <a:ea typeface="+mn-ea"/>
                <a:cs typeface="+mn-cs"/>
              </a:rPr>
              <a:t>微内核出于以下一些微内核的良好特性：</a:t>
            </a:r>
          </a:p>
          <a:p>
            <a:endParaRPr lang="en-US" altLang="zh-CN" sz="1200" b="0" i="0" u="none" strike="noStrike" kern="1200">
              <a:solidFill>
                <a:schemeClr val="tx1"/>
              </a:solidFill>
              <a:effectLst/>
              <a:latin typeface="+mn-lt"/>
              <a:ea typeface="+mn-ea"/>
              <a:cs typeface="+mn-cs"/>
            </a:endParaRPr>
          </a:p>
          <a:p>
            <a:r>
              <a:rPr lang="zh-CN" altLang="en-US" sz="1200" b="0" i="0" u="none" strike="noStrike" kern="1200">
                <a:solidFill>
                  <a:schemeClr val="tx1"/>
                </a:solidFill>
                <a:effectLst/>
                <a:latin typeface="+mn-lt"/>
                <a:ea typeface="+mn-ea"/>
                <a:cs typeface="+mn-cs"/>
              </a:rPr>
              <a:t>首先，将</a:t>
            </a:r>
            <a:r>
              <a:rPr lang="zh-CN" altLang="en-US" sz="1200" b="0" i="0" u="none" strike="noStrike" kern="1200" dirty="0">
                <a:solidFill>
                  <a:schemeClr val="tx1"/>
                </a:solidFill>
                <a:effectLst/>
                <a:latin typeface="+mn-lt"/>
                <a:ea typeface="+mn-ea"/>
                <a:cs typeface="+mn-cs"/>
              </a:rPr>
              <a:t>驱动等模块独立于内核空间</a:t>
            </a:r>
            <a:r>
              <a:rPr lang="en-US"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提升了整个系统的安全性和稳定性，并且可以实现模块的热重启加载</a:t>
            </a:r>
          </a:p>
          <a:p>
            <a:r>
              <a:rPr lang="zh-CN" altLang="en-US" sz="1200" b="0" i="0" u="none" strike="noStrike" kern="1200">
                <a:solidFill>
                  <a:schemeClr val="tx1"/>
                </a:solidFill>
                <a:effectLst/>
                <a:latin typeface="+mn-lt"/>
                <a:ea typeface="+mn-ea"/>
                <a:cs typeface="+mn-cs"/>
              </a:rPr>
              <a:t>其次呢，微</a:t>
            </a:r>
            <a:r>
              <a:rPr lang="zh-CN" altLang="en-US" sz="1200" b="0" i="0" u="none" strike="noStrike" kern="1200" dirty="0">
                <a:solidFill>
                  <a:schemeClr val="tx1"/>
                </a:solidFill>
                <a:effectLst/>
                <a:latin typeface="+mn-lt"/>
                <a:ea typeface="+mn-ea"/>
                <a:cs typeface="+mn-cs"/>
              </a:rPr>
              <a:t>内核具有良好的抽象层级，使得其代码大大简化</a:t>
            </a:r>
            <a:r>
              <a:rPr lang="en-US"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易于维护</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就像先前提到的那样，微内核的一个关键组件是 IPC 系统。</a:t>
            </a:r>
          </a:p>
          <a:p>
            <a:r>
              <a:rPr lang="zh-CN" altLang="en-US" dirty="0">
                <a:sym typeface="+mn-ea"/>
              </a:rPr>
              <a:t>由于所有服务都由用户模式程序执行，因此程序之间的有效通信方式是必不可少的，IPC 系统的设计决定了微内核的成败。</a:t>
            </a:r>
          </a:p>
          <a:p>
            <a:pPr marL="0" lvl="2"/>
            <a:r>
              <a:rPr lang="zh-CN" altLang="en-US" dirty="0"/>
              <a:t>当前的微内核架构的不足之处就是 </a:t>
            </a:r>
            <a:r>
              <a:rPr lang="en-US" altLang="zh-CN" dirty="0">
                <a:solidFill>
                  <a:srgbClr val="202122"/>
                </a:solidFill>
                <a:effectLst/>
                <a:latin typeface="微软雅黑" panose="020B0503020204020204" pitchFamily="34" charset="-122"/>
                <a:ea typeface="微软雅黑" panose="020B0503020204020204" pitchFamily="34" charset="-122"/>
                <a:sym typeface="+mn-ea"/>
              </a:rPr>
              <a:t>IPC </a:t>
            </a:r>
            <a:r>
              <a:rPr lang="zh-CN" altLang="en-US" dirty="0">
                <a:solidFill>
                  <a:srgbClr val="202122"/>
                </a:solidFill>
                <a:effectLst/>
                <a:latin typeface="微软雅黑" panose="020B0503020204020204" pitchFamily="34" charset="-122"/>
                <a:ea typeface="微软雅黑" panose="020B0503020204020204" pitchFamily="34" charset="-122"/>
                <a:sym typeface="+mn-ea"/>
              </a:rPr>
              <a:t>成本高，上下文切换开销大。</a:t>
            </a:r>
            <a:r>
              <a:rPr lang="zh-CN" altLang="en-US" sz="1200" b="0" i="0" u="none" strike="noStrike" kern="1200" dirty="0">
                <a:solidFill>
                  <a:schemeClr val="tx1"/>
                </a:solidFill>
                <a:effectLst/>
                <a:latin typeface="+mn-lt"/>
                <a:ea typeface="+mn-ea"/>
                <a:cs typeface="+mn-cs"/>
              </a:rPr>
              <a:t>因此，我们希望能提升现有微内核架构的性能。</a:t>
            </a:r>
            <a:endParaRPr lang="zh-CN" altLang="en-US" dirty="0"/>
          </a:p>
          <a:p>
            <a:r>
              <a:rPr lang="zh-CN" altLang="en-US" dirty="0"/>
              <a:t>为了高效，IPC 系统不仅必须具有低开销，而且还必须与 CPU 调度很好地交互。</a:t>
            </a:r>
          </a:p>
          <a:p>
            <a:r>
              <a:rPr lang="zh-CN" altLang="en-US" dirty="0"/>
              <a:t>以下是我们所设想的改进</a:t>
            </a:r>
            <a:r>
              <a:rPr lang="zh-CN" altLang="en-US"/>
              <a:t>方案。</a:t>
            </a:r>
            <a:endParaRPr lang="en-US" altLang="zh-CN"/>
          </a:p>
          <a:p>
            <a:endParaRPr lang="en-US" altLang="zh-CN"/>
          </a:p>
          <a:p>
            <a:pPr marL="228600" lvl="0" indent="-228600" algn="just">
              <a:lnSpc>
                <a:spcPct val="150000"/>
              </a:lnSpc>
              <a:buFont typeface="Wingdings" panose="05000000000000000000" pitchFamily="2" charset="2"/>
              <a:buAutoNum type="arabicPeriod"/>
            </a:pPr>
            <a:r>
              <a:rPr lang="zh-CN" altLang="en-US" sz="1200">
                <a:solidFill>
                  <a:srgbClr val="202122"/>
                </a:solidFill>
                <a:latin typeface="微软雅黑" panose="020B0503020204020204" pitchFamily="34" charset="-122"/>
                <a:ea typeface="微软雅黑" panose="020B0503020204020204" pitchFamily="34" charset="-122"/>
              </a:rPr>
              <a:t>尽可能精简内核的规模，减少上下文切换的开销。</a:t>
            </a:r>
            <a:endParaRPr lang="en-US" altLang="zh-CN" sz="1200">
              <a:solidFill>
                <a:srgbClr val="202122"/>
              </a:solidFill>
              <a:latin typeface="微软雅黑" panose="020B0503020204020204" pitchFamily="34" charset="-122"/>
              <a:ea typeface="微软雅黑" panose="020B0503020204020204" pitchFamily="34" charset="-122"/>
            </a:endParaRPr>
          </a:p>
          <a:p>
            <a:pPr marL="228600" lvl="0" indent="-228600" algn="just">
              <a:lnSpc>
                <a:spcPct val="150000"/>
              </a:lnSpc>
              <a:buFont typeface="Wingdings" panose="05000000000000000000" pitchFamily="2" charset="2"/>
              <a:buAutoNum type="arabicPeriod"/>
            </a:pPr>
            <a:r>
              <a:rPr lang="zh-CN" altLang="en-US" sz="1200">
                <a:solidFill>
                  <a:srgbClr val="202122"/>
                </a:solidFill>
                <a:latin typeface="微软雅黑" panose="020B0503020204020204" pitchFamily="34" charset="-122"/>
                <a:ea typeface="微软雅黑" panose="020B0503020204020204" pitchFamily="34" charset="-122"/>
              </a:rPr>
              <a:t>通过共享内存通信的方式降低 </a:t>
            </a:r>
            <a:r>
              <a:rPr lang="en-US" altLang="zh-CN" sz="1200">
                <a:solidFill>
                  <a:srgbClr val="202122"/>
                </a:solidFill>
                <a:latin typeface="微软雅黑" panose="020B0503020204020204" pitchFamily="34" charset="-122"/>
                <a:ea typeface="微软雅黑" panose="020B0503020204020204" pitchFamily="34" charset="-122"/>
              </a:rPr>
              <a:t>IPC </a:t>
            </a:r>
            <a:r>
              <a:rPr lang="zh-CN" altLang="en-US" sz="1200">
                <a:solidFill>
                  <a:srgbClr val="202122"/>
                </a:solidFill>
                <a:latin typeface="微软雅黑" panose="020B0503020204020204" pitchFamily="34" charset="-122"/>
                <a:ea typeface="微软雅黑" panose="020B0503020204020204" pitchFamily="34" charset="-122"/>
              </a:rPr>
              <a:t>的成本。</a:t>
            </a:r>
            <a:endParaRPr lang="en-US" altLang="zh-CN" sz="1200">
              <a:solidFill>
                <a:srgbClr val="202122"/>
              </a:solidFill>
              <a:latin typeface="微软雅黑" panose="020B0503020204020204" pitchFamily="34" charset="-122"/>
              <a:ea typeface="微软雅黑" panose="020B0503020204020204" pitchFamily="34" charset="-122"/>
            </a:endParaRPr>
          </a:p>
          <a:p>
            <a:pPr marL="228600" lvl="0" indent="-228600" algn="just">
              <a:lnSpc>
                <a:spcPct val="150000"/>
              </a:lnSpc>
              <a:buFont typeface="Wingdings" panose="05000000000000000000" pitchFamily="2" charset="2"/>
              <a:buAutoNum type="arabicPeriod"/>
            </a:pPr>
            <a:r>
              <a:rPr lang="zh-CN" altLang="en-US" sz="1200">
                <a:solidFill>
                  <a:srgbClr val="202122"/>
                </a:solidFill>
                <a:latin typeface="微软雅黑" panose="020B0503020204020204" pitchFamily="34" charset="-122"/>
                <a:ea typeface="微软雅黑" panose="020B0503020204020204" pitchFamily="34" charset="-122"/>
              </a:rPr>
              <a:t>基于 </a:t>
            </a:r>
            <a:r>
              <a:rPr lang="en-US" altLang="zh-CN" sz="1200">
                <a:solidFill>
                  <a:srgbClr val="202122"/>
                </a:solidFill>
                <a:latin typeface="微软雅黑" panose="020B0503020204020204" pitchFamily="34" charset="-122"/>
                <a:ea typeface="微软雅黑" panose="020B0503020204020204" pitchFamily="34" charset="-122"/>
              </a:rPr>
              <a:t>seL4 </a:t>
            </a:r>
            <a:r>
              <a:rPr lang="zh-CN" altLang="en-US" sz="1200">
                <a:solidFill>
                  <a:srgbClr val="202122"/>
                </a:solidFill>
                <a:latin typeface="微软雅黑" panose="020B0503020204020204" pitchFamily="34" charset="-122"/>
                <a:ea typeface="微软雅黑" panose="020B0503020204020204" pitchFamily="34" charset="-122"/>
              </a:rPr>
              <a:t>快速路径思想实现高效 </a:t>
            </a:r>
            <a:r>
              <a:rPr lang="en-US" altLang="zh-CN" sz="1200">
                <a:solidFill>
                  <a:srgbClr val="202122"/>
                </a:solidFill>
                <a:latin typeface="微软雅黑" panose="020B0503020204020204" pitchFamily="34" charset="-122"/>
                <a:ea typeface="微软雅黑" panose="020B0503020204020204" pitchFamily="34" charset="-122"/>
              </a:rPr>
              <a:t>IPC</a:t>
            </a:r>
            <a:r>
              <a:rPr lang="zh-CN" altLang="en-US" sz="1200">
                <a:solidFill>
                  <a:srgbClr val="202122"/>
                </a:solidFill>
                <a:latin typeface="微软雅黑" panose="020B0503020204020204" pitchFamily="34" charset="-122"/>
                <a:ea typeface="微软雅黑" panose="020B0503020204020204" pitchFamily="34" charset="-122"/>
              </a:rPr>
              <a:t>。</a:t>
            </a:r>
            <a:endParaRPr lang="zh-CN" altLang="en-US" dirty="0"/>
          </a:p>
          <a:p>
            <a:endParaRPr lang="en-US" altLang="zh-CN"/>
          </a:p>
          <a:p>
            <a:r>
              <a:rPr lang="zh-CN" altLang="en-US"/>
              <a:t>其中</a:t>
            </a:r>
            <a:r>
              <a:rPr lang="zh-CN" altLang="en-US" dirty="0"/>
              <a:t>快速路径思想是针对短消息，共享内存通信针对长消息。</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微内核的另一个关键组件是虚拟内存管理器设计。</a:t>
            </a:r>
            <a:r>
              <a:rPr lang="zh-CN" altLang="en-US" sz="1200" b="0" i="0" u="none" strike="noStrike" kern="1200" dirty="0">
                <a:solidFill>
                  <a:schemeClr val="tx1"/>
                </a:solidFill>
                <a:effectLst/>
                <a:latin typeface="+mn-lt"/>
                <a:ea typeface="+mn-ea"/>
                <a:cs typeface="+mn-cs"/>
              </a:rPr>
              <a:t>这会在很大程度上影响操作系统的安全性和</a:t>
            </a:r>
            <a:r>
              <a:rPr lang="zh-CN" altLang="en-US" sz="1200" b="0" i="0" u="none" strike="noStrike" kern="1200">
                <a:solidFill>
                  <a:schemeClr val="tx1"/>
                </a:solidFill>
                <a:effectLst/>
                <a:latin typeface="+mn-lt"/>
                <a:ea typeface="+mn-ea"/>
                <a:cs typeface="+mn-cs"/>
              </a:rPr>
              <a:t>稳定性。</a:t>
            </a:r>
            <a:endParaRPr lang="en-US" altLang="zh-CN" sz="1200" b="0" i="0" u="none" strike="noStrike" kern="1200">
              <a:solidFill>
                <a:schemeClr val="tx1"/>
              </a:solidFill>
              <a:effectLst/>
              <a:latin typeface="+mn-lt"/>
              <a:ea typeface="+mn-ea"/>
              <a:cs typeface="+mn-cs"/>
            </a:endParaRPr>
          </a:p>
          <a:p>
            <a:endParaRPr lang="zh-CN" altLang="en-US" dirty="0"/>
          </a:p>
          <a:p>
            <a:r>
              <a:rPr lang="zh-CN" altLang="en-US" dirty="0"/>
              <a:t>为了限制应用访问内存空间的范围，并给操作系统提供内存管理的灵活性，计算机硬件会引入内存保护/映射/地址转换等硬件机制，为了发挥上述硬件机制的能力，操作系统也需要对它们做适配，以便更好地管理物理内存和虚拟内存，并给应用程序提供统一的虚拟内存访问</a:t>
            </a:r>
            <a:r>
              <a:rPr lang="zh-CN" altLang="en-US"/>
              <a:t>接口。</a:t>
            </a:r>
            <a:endParaRPr lang="en-US" altLang="zh-CN"/>
          </a:p>
          <a:p>
            <a:endParaRPr lang="en-US" altLang="zh-CN"/>
          </a:p>
          <a:p>
            <a:r>
              <a:rPr lang="zh-CN" altLang="en-US"/>
              <a:t>CPU </a:t>
            </a:r>
            <a:r>
              <a:rPr lang="zh-CN" altLang="en-US" dirty="0"/>
              <a:t>访问数据和指令的内存地址是虚地址，通过硬件机制（比如 MMU +页表查询）进行地址转换，找到对应的物理</a:t>
            </a:r>
            <a:r>
              <a:rPr lang="zh-CN" altLang="en-US"/>
              <a:t>地址。</a:t>
            </a:r>
            <a:endParaRPr lang="en-US" altLang="zh-CN"/>
          </a:p>
          <a:p>
            <a:endParaRPr lang="en-US" altLang="zh-CN"/>
          </a:p>
          <a:p>
            <a:r>
              <a:rPr lang="zh-CN" altLang="en-US"/>
              <a:t>当前</a:t>
            </a:r>
            <a:r>
              <a:rPr lang="zh-CN" altLang="en-US" dirty="0"/>
              <a:t>主流操作系统采用各种形式的分页式内存管理方案，我们在项目中也沿用该方案。</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当前的分页式内存管理也有不足之处：我们认为基于页表的分页式内存管理，其中安全核心就是页表，这种单一核心的设计在恶意的攻击下具有相当大的安全风险。</a:t>
            </a:r>
            <a:endParaRPr lang="en-US" altLang="zh-CN"/>
          </a:p>
          <a:p>
            <a:endParaRPr lang="en-US" altLang="zh-CN"/>
          </a:p>
          <a:p>
            <a:r>
              <a:rPr lang="zh-CN" altLang="en-US"/>
              <a:t>考虑一个称作</a:t>
            </a:r>
            <a:r>
              <a:rPr lang="en-US" altLang="zh-CN"/>
              <a:t>Row Hammer</a:t>
            </a:r>
            <a:r>
              <a:rPr lang="zh-CN" altLang="en-US"/>
              <a:t>的内存攻击漏洞，攻击者可以通过反复加载内存的特定行来实现篡改权限等恶意攻击。</a:t>
            </a:r>
            <a:endParaRPr lang="en-US" altLang="zh-CN"/>
          </a:p>
          <a:p>
            <a:endParaRPr lang="en-US" altLang="zh-CN"/>
          </a:p>
          <a:p>
            <a:r>
              <a:rPr lang="zh-CN" altLang="en-US"/>
              <a:t>目前软件行为不能完全制止这一攻击，但是可以通过分散风险的方式来延缓操作系统受到致命攻击的概率时间，这对现有操作系统设计有现实意义。</a:t>
            </a:r>
            <a:endParaRPr lang="en-US" altLang="zh-CN"/>
          </a:p>
          <a:p>
            <a:endParaRPr lang="zh-CN" altLang="en-US"/>
          </a:p>
          <a:p>
            <a:r>
              <a:rPr lang="zh-CN" altLang="en-US"/>
              <a:t>针对这样的安全隐患，我们考虑作如下改进：</a:t>
            </a:r>
            <a:endParaRPr lang="en-US" altLang="zh-CN"/>
          </a:p>
          <a:p>
            <a:r>
              <a:rPr lang="en-US" altLang="zh-CN"/>
              <a:t>1. </a:t>
            </a:r>
            <a:r>
              <a:rPr lang="zh-CN" altLang="en-US"/>
              <a:t>采取动态分页策略。即对于页表，按照内存使用情况分配页表使用权限。</a:t>
            </a:r>
          </a:p>
          <a:p>
            <a:r>
              <a:rPr lang="en-US" altLang="zh-CN"/>
              <a:t>2. </a:t>
            </a:r>
            <a:r>
              <a:rPr lang="zh-CN" altLang="en-US"/>
              <a:t>将内核态使用的页表与用户态使用的页表隔离，分散风险。</a:t>
            </a:r>
          </a:p>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4/25/2022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4/25/2022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4/25/2022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4/25/2022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4/25/2022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4/25/2022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4/25/2022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4/25/2022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4/25/2022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4/25/2022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4/25/2022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4/25/2022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sv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1.jpeg"/><Relationship Id="rId4" Type="http://schemas.openxmlformats.org/officeDocument/2006/relationships/image" Target="../media/image10.sv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19707" b="19707"/>
          <a:stretch>
            <a:fillRect/>
          </a:stretch>
        </p:blipFill>
        <p:spPr>
          <a:xfrm>
            <a:off x="1916657" y="1280173"/>
            <a:ext cx="18280957" cy="7383754"/>
          </a:xfrm>
          <a:prstGeom prst="rect">
            <a:avLst/>
          </a:prstGeom>
        </p:spPr>
      </p:pic>
      <p:grpSp>
        <p:nvGrpSpPr>
          <p:cNvPr id="3" name="Group 3"/>
          <p:cNvGrpSpPr/>
          <p:nvPr/>
        </p:nvGrpSpPr>
        <p:grpSpPr>
          <a:xfrm>
            <a:off x="13110081" y="502282"/>
            <a:ext cx="3342211" cy="3342211"/>
            <a:chOff x="0" y="0"/>
            <a:chExt cx="4456282" cy="4456282"/>
          </a:xfrm>
        </p:grpSpPr>
        <p:sp>
          <p:nvSpPr>
            <p:cNvPr id="4" name="AutoShape 4"/>
            <p:cNvSpPr/>
            <p:nvPr/>
          </p:nvSpPr>
          <p:spPr>
            <a:xfrm rot="2700000">
              <a:off x="72123" y="72123"/>
              <a:ext cx="348240" cy="348240"/>
            </a:xfrm>
            <a:prstGeom prst="rect">
              <a:avLst/>
            </a:prstGeom>
            <a:solidFill>
              <a:srgbClr val="EDEDED"/>
            </a:solidFill>
          </p:spPr>
        </p:sp>
        <p:sp>
          <p:nvSpPr>
            <p:cNvPr id="5" name="AutoShape 5"/>
            <p:cNvSpPr/>
            <p:nvPr/>
          </p:nvSpPr>
          <p:spPr>
            <a:xfrm rot="2700000">
              <a:off x="1063072" y="72123"/>
              <a:ext cx="348240" cy="348240"/>
            </a:xfrm>
            <a:prstGeom prst="rect">
              <a:avLst/>
            </a:prstGeom>
            <a:solidFill>
              <a:srgbClr val="EDEDED"/>
            </a:solidFill>
          </p:spPr>
        </p:sp>
        <p:sp>
          <p:nvSpPr>
            <p:cNvPr id="6" name="AutoShape 6"/>
            <p:cNvSpPr/>
            <p:nvPr/>
          </p:nvSpPr>
          <p:spPr>
            <a:xfrm rot="2700000">
              <a:off x="2054021" y="72123"/>
              <a:ext cx="348240" cy="348240"/>
            </a:xfrm>
            <a:prstGeom prst="rect">
              <a:avLst/>
            </a:prstGeom>
            <a:solidFill>
              <a:srgbClr val="EDEDED"/>
            </a:solidFill>
          </p:spPr>
        </p:sp>
        <p:sp>
          <p:nvSpPr>
            <p:cNvPr id="7" name="AutoShape 7"/>
            <p:cNvSpPr/>
            <p:nvPr/>
          </p:nvSpPr>
          <p:spPr>
            <a:xfrm rot="2700000">
              <a:off x="3044970" y="72123"/>
              <a:ext cx="348240" cy="348240"/>
            </a:xfrm>
            <a:prstGeom prst="rect">
              <a:avLst/>
            </a:prstGeom>
            <a:solidFill>
              <a:srgbClr val="EDEDED"/>
            </a:solidFill>
          </p:spPr>
        </p:sp>
        <p:sp>
          <p:nvSpPr>
            <p:cNvPr id="8" name="AutoShape 8"/>
            <p:cNvSpPr/>
            <p:nvPr/>
          </p:nvSpPr>
          <p:spPr>
            <a:xfrm rot="2700000">
              <a:off x="4035919" y="72123"/>
              <a:ext cx="348240" cy="348240"/>
            </a:xfrm>
            <a:prstGeom prst="rect">
              <a:avLst/>
            </a:prstGeom>
            <a:solidFill>
              <a:srgbClr val="EDEDED"/>
            </a:solidFill>
          </p:spPr>
        </p:sp>
        <p:sp>
          <p:nvSpPr>
            <p:cNvPr id="9" name="AutoShape 9"/>
            <p:cNvSpPr/>
            <p:nvPr/>
          </p:nvSpPr>
          <p:spPr>
            <a:xfrm rot="2700000">
              <a:off x="72123" y="1063072"/>
              <a:ext cx="348240" cy="348240"/>
            </a:xfrm>
            <a:prstGeom prst="rect">
              <a:avLst/>
            </a:prstGeom>
            <a:solidFill>
              <a:srgbClr val="EDEDED"/>
            </a:solidFill>
          </p:spPr>
        </p:sp>
        <p:sp>
          <p:nvSpPr>
            <p:cNvPr id="10" name="AutoShape 10"/>
            <p:cNvSpPr/>
            <p:nvPr/>
          </p:nvSpPr>
          <p:spPr>
            <a:xfrm rot="2700000">
              <a:off x="1063072" y="1063072"/>
              <a:ext cx="348240" cy="348240"/>
            </a:xfrm>
            <a:prstGeom prst="rect">
              <a:avLst/>
            </a:prstGeom>
            <a:solidFill>
              <a:srgbClr val="EDEDED"/>
            </a:solidFill>
          </p:spPr>
        </p:sp>
        <p:sp>
          <p:nvSpPr>
            <p:cNvPr id="11" name="AutoShape 11"/>
            <p:cNvSpPr/>
            <p:nvPr/>
          </p:nvSpPr>
          <p:spPr>
            <a:xfrm rot="2700000">
              <a:off x="2054021" y="1063072"/>
              <a:ext cx="348240" cy="348240"/>
            </a:xfrm>
            <a:prstGeom prst="rect">
              <a:avLst/>
            </a:prstGeom>
            <a:solidFill>
              <a:srgbClr val="EDEDED"/>
            </a:solidFill>
          </p:spPr>
        </p:sp>
        <p:sp>
          <p:nvSpPr>
            <p:cNvPr id="12" name="AutoShape 12"/>
            <p:cNvSpPr/>
            <p:nvPr/>
          </p:nvSpPr>
          <p:spPr>
            <a:xfrm rot="2700000">
              <a:off x="3044970" y="1063072"/>
              <a:ext cx="348240" cy="348240"/>
            </a:xfrm>
            <a:prstGeom prst="rect">
              <a:avLst/>
            </a:prstGeom>
            <a:solidFill>
              <a:srgbClr val="EDEDED"/>
            </a:solidFill>
          </p:spPr>
        </p:sp>
        <p:sp>
          <p:nvSpPr>
            <p:cNvPr id="13" name="AutoShape 13"/>
            <p:cNvSpPr/>
            <p:nvPr/>
          </p:nvSpPr>
          <p:spPr>
            <a:xfrm rot="2700000">
              <a:off x="4035919" y="1063072"/>
              <a:ext cx="348240" cy="348240"/>
            </a:xfrm>
            <a:prstGeom prst="rect">
              <a:avLst/>
            </a:prstGeom>
            <a:solidFill>
              <a:srgbClr val="EDEDED"/>
            </a:solidFill>
          </p:spPr>
        </p:sp>
        <p:sp>
          <p:nvSpPr>
            <p:cNvPr id="14" name="AutoShape 14"/>
            <p:cNvSpPr/>
            <p:nvPr/>
          </p:nvSpPr>
          <p:spPr>
            <a:xfrm rot="2700000">
              <a:off x="72123" y="2054021"/>
              <a:ext cx="348240" cy="348240"/>
            </a:xfrm>
            <a:prstGeom prst="rect">
              <a:avLst/>
            </a:prstGeom>
            <a:solidFill>
              <a:srgbClr val="EDEDED"/>
            </a:solidFill>
          </p:spPr>
        </p:sp>
        <p:sp>
          <p:nvSpPr>
            <p:cNvPr id="15" name="AutoShape 15"/>
            <p:cNvSpPr/>
            <p:nvPr/>
          </p:nvSpPr>
          <p:spPr>
            <a:xfrm rot="2700000">
              <a:off x="1063072" y="2054021"/>
              <a:ext cx="348240" cy="348240"/>
            </a:xfrm>
            <a:prstGeom prst="rect">
              <a:avLst/>
            </a:prstGeom>
            <a:solidFill>
              <a:srgbClr val="EDEDED"/>
            </a:solidFill>
          </p:spPr>
        </p:sp>
        <p:sp>
          <p:nvSpPr>
            <p:cNvPr id="16" name="AutoShape 16"/>
            <p:cNvSpPr/>
            <p:nvPr/>
          </p:nvSpPr>
          <p:spPr>
            <a:xfrm rot="2700000">
              <a:off x="2054021" y="2054021"/>
              <a:ext cx="348240" cy="348240"/>
            </a:xfrm>
            <a:prstGeom prst="rect">
              <a:avLst/>
            </a:prstGeom>
            <a:solidFill>
              <a:srgbClr val="EDEDED"/>
            </a:solidFill>
          </p:spPr>
        </p:sp>
        <p:sp>
          <p:nvSpPr>
            <p:cNvPr id="17" name="AutoShape 17"/>
            <p:cNvSpPr/>
            <p:nvPr/>
          </p:nvSpPr>
          <p:spPr>
            <a:xfrm rot="2700000">
              <a:off x="3044970" y="2054021"/>
              <a:ext cx="348240" cy="348240"/>
            </a:xfrm>
            <a:prstGeom prst="rect">
              <a:avLst/>
            </a:prstGeom>
            <a:solidFill>
              <a:srgbClr val="EDEDED"/>
            </a:solidFill>
          </p:spPr>
        </p:sp>
        <p:sp>
          <p:nvSpPr>
            <p:cNvPr id="18" name="AutoShape 18"/>
            <p:cNvSpPr/>
            <p:nvPr/>
          </p:nvSpPr>
          <p:spPr>
            <a:xfrm rot="2700000">
              <a:off x="4035919" y="2054021"/>
              <a:ext cx="348240" cy="348240"/>
            </a:xfrm>
            <a:prstGeom prst="rect">
              <a:avLst/>
            </a:prstGeom>
            <a:solidFill>
              <a:srgbClr val="EDEDED"/>
            </a:solidFill>
          </p:spPr>
        </p:sp>
        <p:sp>
          <p:nvSpPr>
            <p:cNvPr id="19" name="AutoShape 19"/>
            <p:cNvSpPr/>
            <p:nvPr/>
          </p:nvSpPr>
          <p:spPr>
            <a:xfrm rot="2700000">
              <a:off x="72123" y="3044970"/>
              <a:ext cx="348240" cy="348240"/>
            </a:xfrm>
            <a:prstGeom prst="rect">
              <a:avLst/>
            </a:prstGeom>
            <a:solidFill>
              <a:srgbClr val="EDEDED"/>
            </a:solidFill>
          </p:spPr>
        </p:sp>
        <p:sp>
          <p:nvSpPr>
            <p:cNvPr id="20" name="AutoShape 20"/>
            <p:cNvSpPr/>
            <p:nvPr/>
          </p:nvSpPr>
          <p:spPr>
            <a:xfrm rot="2700000">
              <a:off x="1063072" y="3044970"/>
              <a:ext cx="348240" cy="348240"/>
            </a:xfrm>
            <a:prstGeom prst="rect">
              <a:avLst/>
            </a:prstGeom>
            <a:solidFill>
              <a:srgbClr val="EDEDED"/>
            </a:solidFill>
          </p:spPr>
        </p:sp>
        <p:sp>
          <p:nvSpPr>
            <p:cNvPr id="21" name="AutoShape 21"/>
            <p:cNvSpPr/>
            <p:nvPr/>
          </p:nvSpPr>
          <p:spPr>
            <a:xfrm rot="2700000">
              <a:off x="2054021" y="3044970"/>
              <a:ext cx="348240" cy="348240"/>
            </a:xfrm>
            <a:prstGeom prst="rect">
              <a:avLst/>
            </a:prstGeom>
            <a:solidFill>
              <a:srgbClr val="EDEDED"/>
            </a:solidFill>
          </p:spPr>
        </p:sp>
        <p:sp>
          <p:nvSpPr>
            <p:cNvPr id="22" name="AutoShape 22"/>
            <p:cNvSpPr/>
            <p:nvPr/>
          </p:nvSpPr>
          <p:spPr>
            <a:xfrm rot="2700000">
              <a:off x="3044970" y="3044970"/>
              <a:ext cx="348240" cy="348240"/>
            </a:xfrm>
            <a:prstGeom prst="rect">
              <a:avLst/>
            </a:prstGeom>
            <a:solidFill>
              <a:srgbClr val="EDEDED"/>
            </a:solidFill>
          </p:spPr>
        </p:sp>
        <p:sp>
          <p:nvSpPr>
            <p:cNvPr id="23" name="AutoShape 23"/>
            <p:cNvSpPr/>
            <p:nvPr/>
          </p:nvSpPr>
          <p:spPr>
            <a:xfrm rot="2700000">
              <a:off x="4035919" y="3044970"/>
              <a:ext cx="348240" cy="348240"/>
            </a:xfrm>
            <a:prstGeom prst="rect">
              <a:avLst/>
            </a:prstGeom>
            <a:solidFill>
              <a:srgbClr val="EDEDED"/>
            </a:solidFill>
          </p:spPr>
        </p:sp>
        <p:sp>
          <p:nvSpPr>
            <p:cNvPr id="24" name="AutoShape 24"/>
            <p:cNvSpPr/>
            <p:nvPr/>
          </p:nvSpPr>
          <p:spPr>
            <a:xfrm rot="2700000">
              <a:off x="72123" y="4035919"/>
              <a:ext cx="348240" cy="348240"/>
            </a:xfrm>
            <a:prstGeom prst="rect">
              <a:avLst/>
            </a:prstGeom>
            <a:solidFill>
              <a:srgbClr val="EDEDED"/>
            </a:solidFill>
          </p:spPr>
        </p:sp>
        <p:sp>
          <p:nvSpPr>
            <p:cNvPr id="25" name="AutoShape 25"/>
            <p:cNvSpPr/>
            <p:nvPr/>
          </p:nvSpPr>
          <p:spPr>
            <a:xfrm rot="2700000">
              <a:off x="1063072" y="4035919"/>
              <a:ext cx="348240" cy="348240"/>
            </a:xfrm>
            <a:prstGeom prst="rect">
              <a:avLst/>
            </a:prstGeom>
            <a:solidFill>
              <a:srgbClr val="EDEDED"/>
            </a:solidFill>
          </p:spPr>
        </p:sp>
        <p:sp>
          <p:nvSpPr>
            <p:cNvPr id="26" name="AutoShape 26"/>
            <p:cNvSpPr/>
            <p:nvPr/>
          </p:nvSpPr>
          <p:spPr>
            <a:xfrm rot="2700000">
              <a:off x="2054021" y="4035919"/>
              <a:ext cx="348240" cy="348240"/>
            </a:xfrm>
            <a:prstGeom prst="rect">
              <a:avLst/>
            </a:prstGeom>
            <a:solidFill>
              <a:srgbClr val="EDEDED"/>
            </a:solidFill>
          </p:spPr>
        </p:sp>
        <p:sp>
          <p:nvSpPr>
            <p:cNvPr id="27" name="AutoShape 27"/>
            <p:cNvSpPr/>
            <p:nvPr/>
          </p:nvSpPr>
          <p:spPr>
            <a:xfrm rot="2700000">
              <a:off x="3044970" y="4035919"/>
              <a:ext cx="348240" cy="348240"/>
            </a:xfrm>
            <a:prstGeom prst="rect">
              <a:avLst/>
            </a:prstGeom>
            <a:solidFill>
              <a:srgbClr val="EDEDED"/>
            </a:solidFill>
          </p:spPr>
        </p:sp>
        <p:sp>
          <p:nvSpPr>
            <p:cNvPr id="28" name="AutoShape 28"/>
            <p:cNvSpPr/>
            <p:nvPr/>
          </p:nvSpPr>
          <p:spPr>
            <a:xfrm rot="2700000">
              <a:off x="4035919" y="4035919"/>
              <a:ext cx="348240" cy="348240"/>
            </a:xfrm>
            <a:prstGeom prst="rect">
              <a:avLst/>
            </a:prstGeom>
            <a:solidFill>
              <a:srgbClr val="EDEDED"/>
            </a:solidFill>
          </p:spPr>
        </p:sp>
      </p:grpSp>
      <p:sp>
        <p:nvSpPr>
          <p:cNvPr id="29" name="AutoShape 29"/>
          <p:cNvSpPr/>
          <p:nvPr/>
        </p:nvSpPr>
        <p:spPr>
          <a:xfrm>
            <a:off x="1143000" y="-209550"/>
            <a:ext cx="6477000" cy="10496550"/>
          </a:xfrm>
          <a:prstGeom prst="rect">
            <a:avLst/>
          </a:prstGeom>
          <a:solidFill>
            <a:srgbClr val="E0F2FD">
              <a:alpha val="75686"/>
            </a:srgbClr>
          </a:solidFill>
        </p:spPr>
      </p:sp>
      <p:sp>
        <p:nvSpPr>
          <p:cNvPr id="32" name="TextBox 32"/>
          <p:cNvSpPr txBox="1"/>
          <p:nvPr/>
        </p:nvSpPr>
        <p:spPr>
          <a:xfrm>
            <a:off x="1958132" y="1409700"/>
            <a:ext cx="8909563" cy="3251596"/>
          </a:xfrm>
          <a:prstGeom prst="rect">
            <a:avLst/>
          </a:prstGeom>
        </p:spPr>
        <p:txBody>
          <a:bodyPr lIns="0" tIns="0" rIns="0" bIns="0" rtlCol="0" anchor="t">
            <a:spAutoFit/>
          </a:bodyPr>
          <a:lstStyle/>
          <a:p>
            <a:pPr>
              <a:lnSpc>
                <a:spcPts val="13075"/>
              </a:lnSpc>
              <a:spcBef>
                <a:spcPct val="0"/>
              </a:spcBef>
            </a:pPr>
            <a:r>
              <a:rPr lang="en-US" sz="7200" spc="364">
                <a:solidFill>
                  <a:srgbClr val="2B2B2B"/>
                </a:solidFill>
                <a:latin typeface="字由点字美玲体" panose="00020600040101000101" charset="-122"/>
              </a:rPr>
              <a:t>x-realism</a:t>
            </a:r>
          </a:p>
          <a:p>
            <a:pPr>
              <a:lnSpc>
                <a:spcPts val="13075"/>
              </a:lnSpc>
              <a:spcBef>
                <a:spcPct val="0"/>
              </a:spcBef>
            </a:pPr>
            <a:r>
              <a:rPr lang="zh-CN" altLang="en-US" sz="9340" spc="364">
                <a:solidFill>
                  <a:srgbClr val="2B2B2B"/>
                </a:solidFill>
                <a:latin typeface="字由点字美玲体" panose="00020600040101000101" charset="-122"/>
                <a:ea typeface="字由点字美玲体" panose="00020600040101000101" charset="-122"/>
              </a:rPr>
              <a:t>中期汇报</a:t>
            </a:r>
            <a:endParaRPr lang="en-US" sz="9340" spc="364">
              <a:solidFill>
                <a:srgbClr val="2B2B2B"/>
              </a:solidFill>
              <a:ea typeface="字由点字美玲体" panose="00020600040101000101" charset="-122"/>
            </a:endParaRPr>
          </a:p>
        </p:txBody>
      </p:sp>
      <p:sp>
        <p:nvSpPr>
          <p:cNvPr id="33" name="TextBox 33"/>
          <p:cNvSpPr txBox="1"/>
          <p:nvPr/>
        </p:nvSpPr>
        <p:spPr>
          <a:xfrm>
            <a:off x="2045743" y="5401838"/>
            <a:ext cx="4431011" cy="3018262"/>
          </a:xfrm>
          <a:prstGeom prst="rect">
            <a:avLst/>
          </a:prstGeom>
        </p:spPr>
        <p:txBody>
          <a:bodyPr wrap="square" lIns="0" tIns="0" rIns="0" bIns="0" rtlCol="0" anchor="t">
            <a:spAutoFit/>
          </a:bodyPr>
          <a:lstStyle/>
          <a:p>
            <a:pPr>
              <a:lnSpc>
                <a:spcPts val="3770"/>
              </a:lnSpc>
            </a:pPr>
            <a:r>
              <a:rPr lang="zh-CN" altLang="en-US" sz="2400" b="1" spc="242">
                <a:solidFill>
                  <a:srgbClr val="2B2B2B"/>
                </a:solidFill>
                <a:latin typeface="微软雅黑" panose="020B0503020204020204" pitchFamily="34" charset="-122"/>
                <a:ea typeface="微软雅黑" panose="020B0503020204020204" pitchFamily="34" charset="-122"/>
              </a:rPr>
              <a:t>汇报人</a:t>
            </a:r>
            <a:r>
              <a:rPr lang="zh-CN" altLang="en-US" sz="2400" spc="242">
                <a:solidFill>
                  <a:srgbClr val="2B2B2B"/>
                </a:solidFill>
                <a:latin typeface="微软雅黑" panose="020B0503020204020204" pitchFamily="34" charset="-122"/>
                <a:ea typeface="微软雅黑" panose="020B0503020204020204" pitchFamily="34" charset="-122"/>
              </a:rPr>
              <a:t>：黄瑞轩</a:t>
            </a:r>
            <a:endParaRPr lang="en-US" sz="2400" spc="242">
              <a:solidFill>
                <a:srgbClr val="2B2B2B"/>
              </a:solidFill>
              <a:latin typeface="微软雅黑" panose="020B0503020204020204" pitchFamily="34" charset="-122"/>
              <a:ea typeface="微软雅黑" panose="020B0503020204020204" pitchFamily="34" charset="-122"/>
            </a:endParaRPr>
          </a:p>
          <a:p>
            <a:pPr>
              <a:lnSpc>
                <a:spcPct val="200000"/>
              </a:lnSpc>
            </a:pPr>
            <a:r>
              <a:rPr lang="zh-CN" altLang="en-US" sz="2400" b="1" spc="242">
                <a:solidFill>
                  <a:srgbClr val="2B2B2B"/>
                </a:solidFill>
                <a:latin typeface="微软雅黑" panose="020B0503020204020204" pitchFamily="34" charset="-122"/>
                <a:ea typeface="微软雅黑" panose="020B0503020204020204" pitchFamily="34" charset="-122"/>
              </a:rPr>
              <a:t>小组成员</a:t>
            </a:r>
            <a:r>
              <a:rPr lang="zh-CN" altLang="en-US" sz="2400" spc="242">
                <a:solidFill>
                  <a:srgbClr val="2B2B2B"/>
                </a:solidFill>
                <a:latin typeface="微软雅黑" panose="020B0503020204020204" pitchFamily="34" charset="-122"/>
                <a:ea typeface="微软雅黑" panose="020B0503020204020204" pitchFamily="34" charset="-122"/>
              </a:rPr>
              <a:t>：</a:t>
            </a:r>
            <a:endParaRPr lang="en-US" altLang="zh-CN" sz="2400" spc="242">
              <a:solidFill>
                <a:srgbClr val="2B2B2B"/>
              </a:solidFill>
              <a:latin typeface="微软雅黑" panose="020B0503020204020204" pitchFamily="34" charset="-122"/>
              <a:ea typeface="微软雅黑" panose="020B0503020204020204" pitchFamily="34" charset="-122"/>
            </a:endParaRPr>
          </a:p>
          <a:p>
            <a:pPr lvl="1">
              <a:lnSpc>
                <a:spcPct val="150000"/>
              </a:lnSpc>
            </a:pPr>
            <a:r>
              <a:rPr lang="zh-CN" altLang="en-US" sz="2000" spc="242">
                <a:solidFill>
                  <a:srgbClr val="2B2B2B"/>
                </a:solidFill>
                <a:latin typeface="微软雅黑" panose="020B0503020204020204" pitchFamily="34" charset="-122"/>
                <a:ea typeface="微软雅黑" panose="020B0503020204020204" pitchFamily="34" charset="-122"/>
              </a:rPr>
              <a:t>黄瑞轩 </a:t>
            </a:r>
            <a:r>
              <a:rPr lang="en-US" altLang="zh-CN" sz="2000" spc="242">
                <a:solidFill>
                  <a:srgbClr val="2B2B2B"/>
                </a:solidFill>
                <a:latin typeface="微软雅黑" panose="020B0503020204020204" pitchFamily="34" charset="-122"/>
                <a:ea typeface="微软雅黑" panose="020B0503020204020204" pitchFamily="34" charset="-122"/>
              </a:rPr>
              <a:t>PB20111686</a:t>
            </a:r>
          </a:p>
          <a:p>
            <a:pPr lvl="1">
              <a:lnSpc>
                <a:spcPct val="150000"/>
              </a:lnSpc>
            </a:pPr>
            <a:r>
              <a:rPr lang="zh-CN" altLang="en-US" sz="2000" spc="242">
                <a:solidFill>
                  <a:srgbClr val="2B2B2B"/>
                </a:solidFill>
                <a:latin typeface="微软雅黑" panose="020B0503020204020204" pitchFamily="34" charset="-122"/>
                <a:ea typeface="微软雅黑" panose="020B0503020204020204" pitchFamily="34" charset="-122"/>
              </a:rPr>
              <a:t>刘良宇 </a:t>
            </a:r>
            <a:r>
              <a:rPr lang="en-US" altLang="zh-CN" sz="2000" spc="242">
                <a:solidFill>
                  <a:srgbClr val="2B2B2B"/>
                </a:solidFill>
                <a:latin typeface="微软雅黑" panose="020B0503020204020204" pitchFamily="34" charset="-122"/>
                <a:ea typeface="微软雅黑" panose="020B0503020204020204" pitchFamily="34" charset="-122"/>
              </a:rPr>
              <a:t>PB20000180</a:t>
            </a:r>
          </a:p>
          <a:p>
            <a:pPr lvl="1">
              <a:lnSpc>
                <a:spcPct val="150000"/>
              </a:lnSpc>
            </a:pPr>
            <a:r>
              <a:rPr lang="zh-CN" altLang="en-US" sz="2000" spc="242">
                <a:solidFill>
                  <a:srgbClr val="2B2B2B"/>
                </a:solidFill>
                <a:latin typeface="微软雅黑" panose="020B0503020204020204" pitchFamily="34" charset="-122"/>
                <a:ea typeface="微软雅黑" panose="020B0503020204020204" pitchFamily="34" charset="-122"/>
              </a:rPr>
              <a:t>叶升宇 </a:t>
            </a:r>
            <a:r>
              <a:rPr lang="en-US" altLang="zh-CN" sz="2000" spc="242">
                <a:solidFill>
                  <a:srgbClr val="2B2B2B"/>
                </a:solidFill>
                <a:latin typeface="微软雅黑" panose="020B0503020204020204" pitchFamily="34" charset="-122"/>
                <a:ea typeface="微软雅黑" panose="020B0503020204020204" pitchFamily="34" charset="-122"/>
              </a:rPr>
              <a:t>PB20111701</a:t>
            </a:r>
          </a:p>
          <a:p>
            <a:pPr lvl="1">
              <a:lnSpc>
                <a:spcPct val="150000"/>
              </a:lnSpc>
            </a:pPr>
            <a:r>
              <a:rPr lang="zh-CN" altLang="en-US" sz="2000" spc="242">
                <a:solidFill>
                  <a:srgbClr val="2B2B2B"/>
                </a:solidFill>
                <a:latin typeface="微软雅黑" panose="020B0503020204020204" pitchFamily="34" charset="-122"/>
                <a:ea typeface="微软雅黑" panose="020B0503020204020204" pitchFamily="34" charset="-122"/>
              </a:rPr>
              <a:t>许坤钊 </a:t>
            </a:r>
            <a:r>
              <a:rPr lang="en-US" altLang="zh-CN" sz="2000" spc="242">
                <a:solidFill>
                  <a:srgbClr val="2B2B2B"/>
                </a:solidFill>
                <a:latin typeface="微软雅黑" panose="020B0503020204020204" pitchFamily="34" charset="-122"/>
                <a:ea typeface="微软雅黑" panose="020B0503020204020204" pitchFamily="34" charset="-122"/>
              </a:rPr>
              <a:t>PB20111714</a:t>
            </a:r>
            <a:endParaRPr lang="en-US" sz="2000" spc="242">
              <a:solidFill>
                <a:srgbClr val="2B2B2B"/>
              </a:solidFill>
              <a:latin typeface="微软雅黑" panose="020B0503020204020204" pitchFamily="34" charset="-122"/>
              <a:ea typeface="微软雅黑" panose="020B0503020204020204" pitchFamily="34" charset="-122"/>
            </a:endParaRPr>
          </a:p>
        </p:txBody>
      </p:sp>
      <p:pic>
        <p:nvPicPr>
          <p:cNvPr id="41" name="图片 40"/>
          <p:cNvPicPr>
            <a:picLocks noChangeAspect="1"/>
          </p:cNvPicPr>
          <p:nvPr/>
        </p:nvPicPr>
        <p:blipFill>
          <a:blip r:embed="rId4">
            <a:clrChange>
              <a:clrFrom>
                <a:srgbClr val="FFFFFF"/>
              </a:clrFrom>
              <a:clrTo>
                <a:srgbClr val="FFFFFF">
                  <a:alpha val="0"/>
                </a:srgbClr>
              </a:clrTo>
            </a:clrChange>
          </a:blip>
          <a:stretch>
            <a:fillRect/>
          </a:stretch>
        </p:blipFill>
        <p:spPr>
          <a:xfrm>
            <a:off x="12496800" y="7685869"/>
            <a:ext cx="4938140" cy="224158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28720" y="-209550"/>
            <a:ext cx="19997719" cy="1796779"/>
          </a:xfrm>
          <a:prstGeom prst="rect">
            <a:avLst/>
          </a:prstGeom>
          <a:solidFill>
            <a:srgbClr val="E0F2FD">
              <a:alpha val="75686"/>
            </a:srgbClr>
          </a:solidFill>
        </p:spPr>
      </p:sp>
      <p:sp>
        <p:nvSpPr>
          <p:cNvPr id="34" name="TextBox 34"/>
          <p:cNvSpPr txBox="1"/>
          <p:nvPr/>
        </p:nvSpPr>
        <p:spPr>
          <a:xfrm>
            <a:off x="8382000" y="568593"/>
            <a:ext cx="9410700" cy="615553"/>
          </a:xfrm>
          <a:prstGeom prst="rect">
            <a:avLst/>
          </a:prstGeom>
        </p:spPr>
        <p:txBody>
          <a:bodyPr wrap="square" lIns="0" tIns="0" rIns="0" bIns="0" rtlCol="0" anchor="t">
            <a:spAutoFit/>
          </a:bodyPr>
          <a:lstStyle/>
          <a:p>
            <a:pPr algn="r">
              <a:spcBef>
                <a:spcPct val="0"/>
              </a:spcBef>
            </a:pPr>
            <a:r>
              <a:rPr lang="en-US" altLang="zh-CN" sz="4000" b="1" spc="216">
                <a:solidFill>
                  <a:srgbClr val="2B2B2B"/>
                </a:solidFill>
                <a:latin typeface="微软雅黑" panose="020B0503020204020204" pitchFamily="34" charset="-122"/>
                <a:ea typeface="微软雅黑" panose="020B0503020204020204" pitchFamily="34" charset="-122"/>
              </a:rPr>
              <a:t>02</a:t>
            </a:r>
            <a:r>
              <a:rPr lang="zh-CN" altLang="en-US" sz="4000" b="1" spc="216">
                <a:solidFill>
                  <a:srgbClr val="2B2B2B"/>
                </a:solidFill>
                <a:latin typeface="微软雅黑" panose="020B0503020204020204" pitchFamily="34" charset="-122"/>
                <a:ea typeface="微软雅黑" panose="020B0503020204020204" pitchFamily="34" charset="-122"/>
              </a:rPr>
              <a:t>：</a:t>
            </a:r>
            <a:r>
              <a:rPr lang="en-US" altLang="zh-CN" sz="4000" b="1" spc="216">
                <a:solidFill>
                  <a:srgbClr val="2B2B2B"/>
                </a:solidFill>
                <a:latin typeface="微软雅黑" panose="020B0503020204020204" pitchFamily="34" charset="-122"/>
                <a:ea typeface="微软雅黑" panose="020B0503020204020204" pitchFamily="34" charset="-122"/>
              </a:rPr>
              <a:t>Why we</a:t>
            </a:r>
            <a:r>
              <a:rPr lang="en-US" altLang="zh-CN" sz="4000" b="1" spc="216">
                <a:solidFill>
                  <a:srgbClr val="2B2B2B"/>
                </a:solidFill>
                <a:ea typeface="微软雅黑" panose="020B0503020204020204" pitchFamily="34" charset="-122"/>
              </a:rPr>
              <a:t>’</a:t>
            </a:r>
            <a:r>
              <a:rPr lang="en-US" altLang="zh-CN" sz="4000" b="1" spc="216">
                <a:solidFill>
                  <a:srgbClr val="2B2B2B"/>
                </a:solidFill>
                <a:latin typeface="微软雅黑" panose="020B0503020204020204" pitchFamily="34" charset="-122"/>
                <a:ea typeface="微软雅黑" panose="020B0503020204020204" pitchFamily="34" charset="-122"/>
              </a:rPr>
              <a:t>re doing so </a:t>
            </a:r>
          </a:p>
        </p:txBody>
      </p:sp>
      <p:pic>
        <p:nvPicPr>
          <p:cNvPr id="8" name="图片 7"/>
          <p:cNvPicPr>
            <a:picLocks noChangeAspect="1"/>
          </p:cNvPicPr>
          <p:nvPr/>
        </p:nvPicPr>
        <p:blipFill>
          <a:blip r:embed="rId3">
            <a:clrChange>
              <a:clrFrom>
                <a:srgbClr val="FFFFFF"/>
              </a:clrFrom>
              <a:clrTo>
                <a:srgbClr val="FFFFFF">
                  <a:alpha val="0"/>
                </a:srgbClr>
              </a:clrTo>
            </a:clrChange>
          </a:blip>
          <a:stretch>
            <a:fillRect/>
          </a:stretch>
        </p:blipFill>
        <p:spPr>
          <a:xfrm>
            <a:off x="1781101" y="5330810"/>
            <a:ext cx="3158581" cy="1433783"/>
          </a:xfrm>
          <a:prstGeom prst="rect">
            <a:avLst/>
          </a:prstGeom>
        </p:spPr>
      </p:pic>
      <p:sp>
        <p:nvSpPr>
          <p:cNvPr id="9" name="Oval 2"/>
          <p:cNvSpPr/>
          <p:nvPr/>
        </p:nvSpPr>
        <p:spPr>
          <a:xfrm>
            <a:off x="990600" y="3569926"/>
            <a:ext cx="4927281" cy="4955558"/>
          </a:xfrm>
          <a:prstGeom prst="ellipse">
            <a:avLst/>
          </a:prstGeom>
          <a:noFill/>
          <a:ln w="53975" cmpd="dbl">
            <a:solidFill>
              <a:srgbClr val="2E343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3900">
              <a:solidFill>
                <a:schemeClr val="bg1"/>
              </a:solidFill>
            </a:endParaRPr>
          </a:p>
        </p:txBody>
      </p:sp>
      <p:sp>
        <p:nvSpPr>
          <p:cNvPr id="13" name="Oval 6"/>
          <p:cNvSpPr/>
          <p:nvPr/>
        </p:nvSpPr>
        <p:spPr>
          <a:xfrm>
            <a:off x="4548091" y="3500321"/>
            <a:ext cx="1546735" cy="1555611"/>
          </a:xfrm>
          <a:prstGeom prst="ellipse">
            <a:avLst/>
          </a:prstGeom>
          <a:solidFill>
            <a:srgbClr val="2985AE"/>
          </a:solidFill>
          <a:ln w="285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3900">
              <a:solidFill>
                <a:schemeClr val="bg1"/>
              </a:solidFill>
            </a:endParaRPr>
          </a:p>
        </p:txBody>
      </p:sp>
      <p:sp>
        <p:nvSpPr>
          <p:cNvPr id="14" name="Oval 7"/>
          <p:cNvSpPr/>
          <p:nvPr/>
        </p:nvSpPr>
        <p:spPr>
          <a:xfrm>
            <a:off x="5166785" y="5269897"/>
            <a:ext cx="1546735" cy="1555611"/>
          </a:xfrm>
          <a:prstGeom prst="ellipse">
            <a:avLst/>
          </a:prstGeom>
          <a:solidFill>
            <a:srgbClr val="2985AE"/>
          </a:solidFill>
          <a:ln w="285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3900">
              <a:solidFill>
                <a:schemeClr val="bg1"/>
              </a:solidFill>
            </a:endParaRPr>
          </a:p>
        </p:txBody>
      </p:sp>
      <p:sp>
        <p:nvSpPr>
          <p:cNvPr id="15" name="Oval 8"/>
          <p:cNvSpPr/>
          <p:nvPr/>
        </p:nvSpPr>
        <p:spPr>
          <a:xfrm>
            <a:off x="4548091" y="7127414"/>
            <a:ext cx="1546735" cy="1555611"/>
          </a:xfrm>
          <a:prstGeom prst="ellipse">
            <a:avLst/>
          </a:prstGeom>
          <a:solidFill>
            <a:srgbClr val="2985AE"/>
          </a:solidFill>
          <a:ln w="285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3900">
              <a:solidFill>
                <a:schemeClr val="bg1"/>
              </a:solidFill>
            </a:endParaRPr>
          </a:p>
        </p:txBody>
      </p:sp>
      <p:sp>
        <p:nvSpPr>
          <p:cNvPr id="16" name="Text Box 10"/>
          <p:cNvSpPr txBox="1">
            <a:spLocks noChangeArrowheads="1"/>
          </p:cNvSpPr>
          <p:nvPr/>
        </p:nvSpPr>
        <p:spPr bwMode="auto">
          <a:xfrm>
            <a:off x="6757415" y="2359812"/>
            <a:ext cx="10172498" cy="1646605"/>
          </a:xfrm>
          <a:prstGeom prst="rect">
            <a:avLst/>
          </a:prstGeom>
          <a:noFill/>
          <a:ln w="9525">
            <a:noFill/>
            <a:miter lim="800000"/>
          </a:ln>
        </p:spPr>
        <p:txBody>
          <a:bodyPr wrap="square" lIns="45720" tIns="22860" rIns="45720" bIns="22860">
            <a:spAutoFit/>
          </a:bodyPr>
          <a:lstStyle/>
          <a:p>
            <a:pPr defTabSz="1087755"/>
            <a:r>
              <a:rPr lang="zh-CN" altLang="en-US" sz="4000" b="1" dirty="0">
                <a:latin typeface="Open Sans" panose="020B0606030504020204" pitchFamily="34" charset="0"/>
                <a:ea typeface="Open Sans" panose="020B0606030504020204" pitchFamily="34" charset="0"/>
                <a:cs typeface="Open Sans" panose="020B0606030504020204" pitchFamily="34" charset="0"/>
              </a:rPr>
              <a:t>高效性</a:t>
            </a:r>
            <a:endParaRPr lang="en-US" altLang="zh-CN" sz="4000" b="1" dirty="0">
              <a:latin typeface="Open Sans" panose="020B0606030504020204" pitchFamily="34" charset="0"/>
              <a:ea typeface="Open Sans" panose="020B0606030504020204" pitchFamily="34" charset="0"/>
              <a:cs typeface="Open Sans" panose="020B0606030504020204" pitchFamily="34" charset="0"/>
            </a:endParaRPr>
          </a:p>
          <a:p>
            <a:pPr algn="just" defTabSz="1087755"/>
            <a:r>
              <a:rPr lang="en-US" altLang="zh-CN" sz="3200" dirty="0">
                <a:latin typeface="Open Sans" panose="020B0606030504020204" pitchFamily="34" charset="0"/>
                <a:ea typeface="Open Sans" panose="020B0606030504020204" pitchFamily="34" charset="0"/>
                <a:cs typeface="Open Sans" panose="020B0606030504020204" pitchFamily="34" charset="0"/>
              </a:rPr>
              <a:t>Rust </a:t>
            </a:r>
            <a:r>
              <a:rPr lang="zh-CN" altLang="en-US" sz="3200" dirty="0">
                <a:latin typeface="Open Sans" panose="020B0606030504020204" pitchFamily="34" charset="0"/>
                <a:ea typeface="Open Sans" panose="020B0606030504020204" pitchFamily="34" charset="0"/>
                <a:cs typeface="Open Sans" panose="020B0606030504020204" pitchFamily="34" charset="0"/>
              </a:rPr>
              <a:t>无 </a:t>
            </a:r>
            <a:r>
              <a:rPr lang="en-US" altLang="zh-CN" sz="3200" dirty="0">
                <a:latin typeface="Open Sans" panose="020B0606030504020204" pitchFamily="34" charset="0"/>
                <a:ea typeface="Open Sans" panose="020B0606030504020204" pitchFamily="34" charset="0"/>
                <a:cs typeface="Open Sans" panose="020B0606030504020204" pitchFamily="34" charset="0"/>
              </a:rPr>
              <a:t>GC</a:t>
            </a:r>
            <a:r>
              <a:rPr lang="zh-CN" altLang="en-US" sz="3200" dirty="0">
                <a:latin typeface="Open Sans" panose="020B0606030504020204" pitchFamily="34" charset="0"/>
                <a:ea typeface="Open Sans" panose="020B0606030504020204" pitchFamily="34" charset="0"/>
                <a:cs typeface="Open Sans" panose="020B0606030504020204" pitchFamily="34" charset="0"/>
              </a:rPr>
              <a:t>，无 </a:t>
            </a:r>
            <a:r>
              <a:rPr lang="en-US" altLang="zh-CN" sz="3200" dirty="0">
                <a:latin typeface="Open Sans" panose="020B0606030504020204" pitchFamily="34" charset="0"/>
                <a:ea typeface="Open Sans" panose="020B0606030504020204" pitchFamily="34" charset="0"/>
                <a:cs typeface="Open Sans" panose="020B0606030504020204" pitchFamily="34" charset="0"/>
              </a:rPr>
              <a:t>VM</a:t>
            </a:r>
            <a:r>
              <a:rPr lang="zh-CN" altLang="en-US" sz="3200" dirty="0">
                <a:latin typeface="Open Sans" panose="020B0606030504020204" pitchFamily="34" charset="0"/>
                <a:ea typeface="Open Sans" panose="020B0606030504020204" pitchFamily="34" charset="0"/>
                <a:cs typeface="Open Sans" panose="020B0606030504020204" pitchFamily="34" charset="0"/>
              </a:rPr>
              <a:t>，无解释器，具有极小的运行时开销，能充分高效利用</a:t>
            </a:r>
            <a:r>
              <a:rPr lang="en-US" altLang="zh-CN" sz="3200" dirty="0">
                <a:latin typeface="Open Sans" panose="020B0606030504020204" pitchFamily="34" charset="0"/>
                <a:ea typeface="Open Sans" panose="020B0606030504020204" pitchFamily="34" charset="0"/>
                <a:cs typeface="Open Sans" panose="020B0606030504020204" pitchFamily="34" charset="0"/>
              </a:rPr>
              <a:t>CPU</a:t>
            </a:r>
            <a:r>
              <a:rPr lang="zh-CN" altLang="en-US" sz="3200" dirty="0">
                <a:latin typeface="Open Sans" panose="020B0606030504020204" pitchFamily="34" charset="0"/>
                <a:ea typeface="Open Sans" panose="020B0606030504020204" pitchFamily="34" charset="0"/>
                <a:cs typeface="Open Sans" panose="020B0606030504020204" pitchFamily="34" charset="0"/>
              </a:rPr>
              <a:t>和内存等系统资源。</a:t>
            </a:r>
            <a:endParaRPr lang="en-US" sz="3200" dirty="0">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Box 10"/>
          <p:cNvSpPr txBox="1">
            <a:spLocks noChangeArrowheads="1"/>
          </p:cNvSpPr>
          <p:nvPr/>
        </p:nvSpPr>
        <p:spPr bwMode="auto">
          <a:xfrm>
            <a:off x="7292844" y="4944695"/>
            <a:ext cx="9785410" cy="1646605"/>
          </a:xfrm>
          <a:prstGeom prst="rect">
            <a:avLst/>
          </a:prstGeom>
          <a:noFill/>
          <a:ln w="9525">
            <a:noFill/>
            <a:miter lim="800000"/>
          </a:ln>
        </p:spPr>
        <p:txBody>
          <a:bodyPr wrap="square" lIns="45720" tIns="22860" rIns="45720" bIns="22860">
            <a:spAutoFit/>
          </a:bodyPr>
          <a:lstStyle/>
          <a:p>
            <a:pPr defTabSz="1087755"/>
            <a:r>
              <a:rPr lang="zh-CN" altLang="en-US" sz="4000" b="1">
                <a:latin typeface="Open Sans" panose="020B0606030504020204" pitchFamily="34" charset="0"/>
                <a:ea typeface="Open Sans" panose="020B0606030504020204" pitchFamily="34" charset="0"/>
                <a:cs typeface="Open Sans" panose="020B0606030504020204" pitchFamily="34" charset="0"/>
              </a:rPr>
              <a:t>安全性</a:t>
            </a:r>
            <a:endParaRPr lang="en-US" sz="4000" b="1">
              <a:latin typeface="Open Sans" panose="020B0606030504020204" pitchFamily="34" charset="0"/>
              <a:ea typeface="Open Sans" panose="020B0606030504020204" pitchFamily="34" charset="0"/>
              <a:cs typeface="Open Sans" panose="020B0606030504020204" pitchFamily="34" charset="0"/>
            </a:endParaRPr>
          </a:p>
          <a:p>
            <a:pPr algn="just" defTabSz="1087755"/>
            <a:r>
              <a:rPr lang="en-US" altLang="zh-CN" sz="3200">
                <a:latin typeface="Open Sans" panose="020B0606030504020204" pitchFamily="34" charset="0"/>
                <a:ea typeface="Open Sans" panose="020B0606030504020204" pitchFamily="34" charset="0"/>
                <a:cs typeface="Open Sans" panose="020B0606030504020204" pitchFamily="34" charset="0"/>
              </a:rPr>
              <a:t>Rust </a:t>
            </a:r>
            <a:r>
              <a:rPr lang="zh-CN" altLang="en-US" sz="3200">
                <a:latin typeface="Open Sans" panose="020B0606030504020204" pitchFamily="34" charset="0"/>
                <a:ea typeface="Open Sans" panose="020B0606030504020204" pitchFamily="34" charset="0"/>
                <a:cs typeface="Open Sans" panose="020B0606030504020204" pitchFamily="34" charset="0"/>
              </a:rPr>
              <a:t>设计上是内存安全的，这也是一大亮点和相较 </a:t>
            </a:r>
            <a:r>
              <a:rPr lang="en-US" altLang="zh-CN" sz="3200">
                <a:latin typeface="Open Sans" panose="020B0606030504020204" pitchFamily="34" charset="0"/>
                <a:ea typeface="Open Sans" panose="020B0606030504020204" pitchFamily="34" charset="0"/>
                <a:cs typeface="Open Sans" panose="020B0606030504020204" pitchFamily="34" charset="0"/>
              </a:rPr>
              <a:t>C/C++</a:t>
            </a:r>
            <a:r>
              <a:rPr lang="zh-CN" altLang="en-US" sz="3200">
                <a:latin typeface="Open Sans" panose="020B0606030504020204" pitchFamily="34" charset="0"/>
                <a:ea typeface="Open Sans" panose="020B0606030504020204" pitchFamily="34" charset="0"/>
                <a:cs typeface="Open Sans" panose="020B0606030504020204" pitchFamily="34" charset="0"/>
              </a:rPr>
              <a:t>的优势。</a:t>
            </a:r>
            <a:endParaRPr lang="en-US" sz="3200">
              <a:latin typeface="Open Sans" panose="020B0606030504020204" pitchFamily="34" charset="0"/>
              <a:ea typeface="Open Sans" panose="020B0606030504020204" pitchFamily="34" charset="0"/>
              <a:cs typeface="Open Sans" panose="020B0606030504020204" pitchFamily="34" charset="0"/>
            </a:endParaRPr>
          </a:p>
        </p:txBody>
      </p:sp>
      <p:sp>
        <p:nvSpPr>
          <p:cNvPr id="18" name="Text Box 10"/>
          <p:cNvSpPr txBox="1">
            <a:spLocks noChangeArrowheads="1"/>
          </p:cNvSpPr>
          <p:nvPr/>
        </p:nvSpPr>
        <p:spPr bwMode="auto">
          <a:xfrm>
            <a:off x="6818945" y="7764095"/>
            <a:ext cx="10172498" cy="1646605"/>
          </a:xfrm>
          <a:prstGeom prst="rect">
            <a:avLst/>
          </a:prstGeom>
          <a:noFill/>
          <a:ln w="9525">
            <a:noFill/>
            <a:miter lim="800000"/>
          </a:ln>
        </p:spPr>
        <p:txBody>
          <a:bodyPr wrap="square" lIns="45720" tIns="22860" rIns="45720" bIns="22860">
            <a:spAutoFit/>
          </a:bodyPr>
          <a:lstStyle/>
          <a:p>
            <a:pPr algn="just" defTabSz="1087755"/>
            <a:r>
              <a:rPr lang="zh-CN" altLang="en-US" sz="4000" b="1" dirty="0">
                <a:latin typeface="Open Sans" panose="020B0606030504020204" pitchFamily="34" charset="0"/>
                <a:ea typeface="Open Sans" panose="020B0606030504020204" pitchFamily="34" charset="0"/>
                <a:cs typeface="Open Sans" panose="020B0606030504020204" pitchFamily="34" charset="0"/>
              </a:rPr>
              <a:t>生产力</a:t>
            </a:r>
            <a:endParaRPr lang="en-US" sz="4000" b="1" dirty="0">
              <a:latin typeface="Open Sans" panose="020B0606030504020204" pitchFamily="34" charset="0"/>
              <a:ea typeface="Open Sans" panose="020B0606030504020204" pitchFamily="34" charset="0"/>
              <a:cs typeface="Open Sans" panose="020B0606030504020204" pitchFamily="34" charset="0"/>
            </a:endParaRPr>
          </a:p>
          <a:p>
            <a:pPr algn="just" defTabSz="1087755"/>
            <a:r>
              <a:rPr lang="en-US" altLang="zh-CN" sz="3200" dirty="0">
                <a:latin typeface="Open Sans" panose="020B0606030504020204" pitchFamily="34" charset="0"/>
                <a:ea typeface="Open Sans" panose="020B0606030504020204" pitchFamily="34" charset="0"/>
                <a:cs typeface="Open Sans" panose="020B0606030504020204" pitchFamily="34" charset="0"/>
              </a:rPr>
              <a:t>Rust </a:t>
            </a:r>
            <a:r>
              <a:rPr lang="zh-CN" altLang="en-US" sz="3200" dirty="0">
                <a:latin typeface="Open Sans" panose="020B0606030504020204" pitchFamily="34" charset="0"/>
                <a:ea typeface="Open Sans" panose="020B0606030504020204" pitchFamily="34" charset="0"/>
                <a:cs typeface="Open Sans" panose="020B0606030504020204" pitchFamily="34" charset="0"/>
              </a:rPr>
              <a:t>有内容详尽的文档以及开放、友好、高效的开源社区。并且有一流的开发工具链。</a:t>
            </a:r>
            <a:endParaRPr lang="en-US" sz="3200"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37" name="Group 39"/>
          <p:cNvGrpSpPr/>
          <p:nvPr/>
        </p:nvGrpSpPr>
        <p:grpSpPr>
          <a:xfrm>
            <a:off x="5610860" y="5592576"/>
            <a:ext cx="658584" cy="825764"/>
            <a:chOff x="5106627" y="2260366"/>
            <a:chExt cx="324452" cy="406813"/>
          </a:xfrm>
          <a:solidFill>
            <a:schemeClr val="bg1"/>
          </a:solidFill>
        </p:grpSpPr>
        <p:sp>
          <p:nvSpPr>
            <p:cNvPr id="40" name="Freeform 80"/>
            <p:cNvSpPr/>
            <p:nvPr/>
          </p:nvSpPr>
          <p:spPr bwMode="auto">
            <a:xfrm>
              <a:off x="5106627" y="2430079"/>
              <a:ext cx="324452" cy="134772"/>
            </a:xfrm>
            <a:custGeom>
              <a:avLst/>
              <a:gdLst>
                <a:gd name="T0" fmla="*/ 49 w 98"/>
                <a:gd name="T1" fmla="*/ 16 h 40"/>
                <a:gd name="T2" fmla="*/ 2 w 98"/>
                <a:gd name="T3" fmla="*/ 0 h 40"/>
                <a:gd name="T4" fmla="*/ 0 w 98"/>
                <a:gd name="T5" fmla="*/ 5 h 40"/>
                <a:gd name="T6" fmla="*/ 0 w 98"/>
                <a:gd name="T7" fmla="*/ 20 h 40"/>
                <a:gd name="T8" fmla="*/ 49 w 98"/>
                <a:gd name="T9" fmla="*/ 40 h 40"/>
                <a:gd name="T10" fmla="*/ 98 w 98"/>
                <a:gd name="T11" fmla="*/ 20 h 40"/>
                <a:gd name="T12" fmla="*/ 98 w 98"/>
                <a:gd name="T13" fmla="*/ 5 h 40"/>
                <a:gd name="T14" fmla="*/ 96 w 98"/>
                <a:gd name="T15" fmla="*/ 0 h 40"/>
                <a:gd name="T16" fmla="*/ 49 w 98"/>
                <a:gd name="T17"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49" y="16"/>
                  </a:moveTo>
                  <a:cubicBezTo>
                    <a:pt x="26" y="16"/>
                    <a:pt x="7" y="9"/>
                    <a:pt x="2" y="0"/>
                  </a:cubicBezTo>
                  <a:cubicBezTo>
                    <a:pt x="1" y="2"/>
                    <a:pt x="0" y="3"/>
                    <a:pt x="0" y="5"/>
                  </a:cubicBezTo>
                  <a:cubicBezTo>
                    <a:pt x="0" y="20"/>
                    <a:pt x="0" y="20"/>
                    <a:pt x="0" y="20"/>
                  </a:cubicBezTo>
                  <a:cubicBezTo>
                    <a:pt x="0" y="31"/>
                    <a:pt x="22" y="40"/>
                    <a:pt x="49" y="40"/>
                  </a:cubicBezTo>
                  <a:cubicBezTo>
                    <a:pt x="76" y="40"/>
                    <a:pt x="98" y="31"/>
                    <a:pt x="98" y="20"/>
                  </a:cubicBezTo>
                  <a:cubicBezTo>
                    <a:pt x="98" y="5"/>
                    <a:pt x="98" y="5"/>
                    <a:pt x="98" y="5"/>
                  </a:cubicBezTo>
                  <a:cubicBezTo>
                    <a:pt x="98" y="3"/>
                    <a:pt x="97" y="2"/>
                    <a:pt x="96" y="0"/>
                  </a:cubicBezTo>
                  <a:cubicBezTo>
                    <a:pt x="91" y="9"/>
                    <a:pt x="72" y="16"/>
                    <a:pt x="49"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4000"/>
            </a:p>
          </p:txBody>
        </p:sp>
        <p:sp>
          <p:nvSpPr>
            <p:cNvPr id="41" name="Freeform 81"/>
            <p:cNvSpPr/>
            <p:nvPr/>
          </p:nvSpPr>
          <p:spPr bwMode="auto">
            <a:xfrm>
              <a:off x="5106627" y="2534902"/>
              <a:ext cx="324452" cy="132277"/>
            </a:xfrm>
            <a:custGeom>
              <a:avLst/>
              <a:gdLst>
                <a:gd name="T0" fmla="*/ 49 w 98"/>
                <a:gd name="T1" fmla="*/ 15 h 40"/>
                <a:gd name="T2" fmla="*/ 2 w 98"/>
                <a:gd name="T3" fmla="*/ 0 h 40"/>
                <a:gd name="T4" fmla="*/ 0 w 98"/>
                <a:gd name="T5" fmla="*/ 4 h 40"/>
                <a:gd name="T6" fmla="*/ 0 w 98"/>
                <a:gd name="T7" fmla="*/ 19 h 40"/>
                <a:gd name="T8" fmla="*/ 49 w 98"/>
                <a:gd name="T9" fmla="*/ 40 h 40"/>
                <a:gd name="T10" fmla="*/ 98 w 98"/>
                <a:gd name="T11" fmla="*/ 19 h 40"/>
                <a:gd name="T12" fmla="*/ 98 w 98"/>
                <a:gd name="T13" fmla="*/ 4 h 40"/>
                <a:gd name="T14" fmla="*/ 96 w 98"/>
                <a:gd name="T15" fmla="*/ 0 h 40"/>
                <a:gd name="T16" fmla="*/ 49 w 98"/>
                <a:gd name="T17" fmla="*/ 1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49" y="15"/>
                  </a:moveTo>
                  <a:cubicBezTo>
                    <a:pt x="26" y="15"/>
                    <a:pt x="7" y="9"/>
                    <a:pt x="2" y="0"/>
                  </a:cubicBezTo>
                  <a:cubicBezTo>
                    <a:pt x="1" y="1"/>
                    <a:pt x="0" y="3"/>
                    <a:pt x="0" y="4"/>
                  </a:cubicBezTo>
                  <a:cubicBezTo>
                    <a:pt x="0" y="19"/>
                    <a:pt x="0" y="19"/>
                    <a:pt x="0" y="19"/>
                  </a:cubicBezTo>
                  <a:cubicBezTo>
                    <a:pt x="0" y="31"/>
                    <a:pt x="22" y="40"/>
                    <a:pt x="49" y="40"/>
                  </a:cubicBezTo>
                  <a:cubicBezTo>
                    <a:pt x="76" y="40"/>
                    <a:pt x="98" y="31"/>
                    <a:pt x="98" y="19"/>
                  </a:cubicBezTo>
                  <a:cubicBezTo>
                    <a:pt x="98" y="4"/>
                    <a:pt x="98" y="4"/>
                    <a:pt x="98" y="4"/>
                  </a:cubicBezTo>
                  <a:cubicBezTo>
                    <a:pt x="98" y="3"/>
                    <a:pt x="97" y="1"/>
                    <a:pt x="96" y="0"/>
                  </a:cubicBezTo>
                  <a:cubicBezTo>
                    <a:pt x="91" y="9"/>
                    <a:pt x="72" y="15"/>
                    <a:pt x="49"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4000"/>
            </a:p>
          </p:txBody>
        </p:sp>
        <p:sp>
          <p:nvSpPr>
            <p:cNvPr id="42" name="Freeform 82"/>
            <p:cNvSpPr/>
            <p:nvPr/>
          </p:nvSpPr>
          <p:spPr bwMode="auto">
            <a:xfrm>
              <a:off x="5106627" y="2330248"/>
              <a:ext cx="324452" cy="137269"/>
            </a:xfrm>
            <a:custGeom>
              <a:avLst/>
              <a:gdLst>
                <a:gd name="T0" fmla="*/ 96 w 98"/>
                <a:gd name="T1" fmla="*/ 0 h 41"/>
                <a:gd name="T2" fmla="*/ 49 w 98"/>
                <a:gd name="T3" fmla="*/ 15 h 41"/>
                <a:gd name="T4" fmla="*/ 2 w 98"/>
                <a:gd name="T5" fmla="*/ 0 h 41"/>
                <a:gd name="T6" fmla="*/ 0 w 98"/>
                <a:gd name="T7" fmla="*/ 5 h 41"/>
                <a:gd name="T8" fmla="*/ 0 w 98"/>
                <a:gd name="T9" fmla="*/ 20 h 41"/>
                <a:gd name="T10" fmla="*/ 49 w 98"/>
                <a:gd name="T11" fmla="*/ 41 h 41"/>
                <a:gd name="T12" fmla="*/ 98 w 98"/>
                <a:gd name="T13" fmla="*/ 20 h 41"/>
                <a:gd name="T14" fmla="*/ 98 w 98"/>
                <a:gd name="T15" fmla="*/ 5 h 41"/>
                <a:gd name="T16" fmla="*/ 96 w 98"/>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1">
                  <a:moveTo>
                    <a:pt x="96" y="0"/>
                  </a:moveTo>
                  <a:cubicBezTo>
                    <a:pt x="95" y="9"/>
                    <a:pt x="75" y="15"/>
                    <a:pt x="49" y="15"/>
                  </a:cubicBezTo>
                  <a:cubicBezTo>
                    <a:pt x="24" y="15"/>
                    <a:pt x="3" y="9"/>
                    <a:pt x="2" y="0"/>
                  </a:cubicBezTo>
                  <a:cubicBezTo>
                    <a:pt x="1" y="2"/>
                    <a:pt x="0" y="3"/>
                    <a:pt x="0" y="5"/>
                  </a:cubicBezTo>
                  <a:cubicBezTo>
                    <a:pt x="0" y="20"/>
                    <a:pt x="0" y="20"/>
                    <a:pt x="0" y="20"/>
                  </a:cubicBezTo>
                  <a:cubicBezTo>
                    <a:pt x="0" y="31"/>
                    <a:pt x="22" y="41"/>
                    <a:pt x="49" y="41"/>
                  </a:cubicBezTo>
                  <a:cubicBezTo>
                    <a:pt x="76" y="41"/>
                    <a:pt x="98" y="31"/>
                    <a:pt x="98" y="20"/>
                  </a:cubicBezTo>
                  <a:cubicBezTo>
                    <a:pt x="98" y="5"/>
                    <a:pt x="98" y="5"/>
                    <a:pt x="98" y="5"/>
                  </a:cubicBezTo>
                  <a:cubicBezTo>
                    <a:pt x="98" y="3"/>
                    <a:pt x="97" y="2"/>
                    <a:pt x="9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4000"/>
            </a:p>
          </p:txBody>
        </p:sp>
        <p:sp>
          <p:nvSpPr>
            <p:cNvPr id="43" name="Oval 83"/>
            <p:cNvSpPr>
              <a:spLocks noChangeArrowheads="1"/>
            </p:cNvSpPr>
            <p:nvPr/>
          </p:nvSpPr>
          <p:spPr bwMode="auto">
            <a:xfrm>
              <a:off x="5111618" y="2260366"/>
              <a:ext cx="316965" cy="10731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4000"/>
            </a:p>
          </p:txBody>
        </p:sp>
      </p:grpSp>
      <p:sp>
        <p:nvSpPr>
          <p:cNvPr id="45" name="Freeform 104"/>
          <p:cNvSpPr>
            <a:spLocks noEditPoints="1"/>
          </p:cNvSpPr>
          <p:nvPr/>
        </p:nvSpPr>
        <p:spPr bwMode="auto">
          <a:xfrm>
            <a:off x="4916175" y="7482207"/>
            <a:ext cx="810564" cy="800431"/>
          </a:xfrm>
          <a:custGeom>
            <a:avLst/>
            <a:gdLst>
              <a:gd name="T0" fmla="*/ 53 w 120"/>
              <a:gd name="T1" fmla="*/ 35 h 118"/>
              <a:gd name="T2" fmla="*/ 47 w 120"/>
              <a:gd name="T3" fmla="*/ 9 h 118"/>
              <a:gd name="T4" fmla="*/ 21 w 120"/>
              <a:gd name="T5" fmla="*/ 2 h 118"/>
              <a:gd name="T6" fmla="*/ 36 w 120"/>
              <a:gd name="T7" fmla="*/ 17 h 118"/>
              <a:gd name="T8" fmla="*/ 32 w 120"/>
              <a:gd name="T9" fmla="*/ 32 h 118"/>
              <a:gd name="T10" fmla="*/ 17 w 120"/>
              <a:gd name="T11" fmla="*/ 36 h 118"/>
              <a:gd name="T12" fmla="*/ 2 w 120"/>
              <a:gd name="T13" fmla="*/ 21 h 118"/>
              <a:gd name="T14" fmla="*/ 9 w 120"/>
              <a:gd name="T15" fmla="*/ 47 h 118"/>
              <a:gd name="T16" fmla="*/ 36 w 120"/>
              <a:gd name="T17" fmla="*/ 53 h 118"/>
              <a:gd name="T18" fmla="*/ 36 w 120"/>
              <a:gd name="T19" fmla="*/ 53 h 118"/>
              <a:gd name="T20" fmla="*/ 98 w 120"/>
              <a:gd name="T21" fmla="*/ 115 h 118"/>
              <a:gd name="T22" fmla="*/ 107 w 120"/>
              <a:gd name="T23" fmla="*/ 118 h 118"/>
              <a:gd name="T24" fmla="*/ 115 w 120"/>
              <a:gd name="T25" fmla="*/ 115 h 118"/>
              <a:gd name="T26" fmla="*/ 115 w 120"/>
              <a:gd name="T27" fmla="*/ 97 h 118"/>
              <a:gd name="T28" fmla="*/ 53 w 120"/>
              <a:gd name="T29" fmla="*/ 35 h 118"/>
              <a:gd name="T30" fmla="*/ 108 w 120"/>
              <a:gd name="T31" fmla="*/ 113 h 118"/>
              <a:gd name="T32" fmla="*/ 103 w 120"/>
              <a:gd name="T33" fmla="*/ 108 h 118"/>
              <a:gd name="T34" fmla="*/ 108 w 120"/>
              <a:gd name="T35" fmla="*/ 103 h 118"/>
              <a:gd name="T36" fmla="*/ 113 w 120"/>
              <a:gd name="T37" fmla="*/ 108 h 118"/>
              <a:gd name="T38" fmla="*/ 108 w 120"/>
              <a:gd name="T39" fmla="*/ 11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0" h="118">
                <a:moveTo>
                  <a:pt x="53" y="35"/>
                </a:moveTo>
                <a:cubicBezTo>
                  <a:pt x="56" y="26"/>
                  <a:pt x="54" y="16"/>
                  <a:pt x="47" y="9"/>
                </a:cubicBezTo>
                <a:cubicBezTo>
                  <a:pt x="40" y="2"/>
                  <a:pt x="30" y="0"/>
                  <a:pt x="21" y="2"/>
                </a:cubicBezTo>
                <a:cubicBezTo>
                  <a:pt x="36" y="17"/>
                  <a:pt x="36" y="17"/>
                  <a:pt x="36" y="17"/>
                </a:cubicBezTo>
                <a:cubicBezTo>
                  <a:pt x="32" y="32"/>
                  <a:pt x="32" y="32"/>
                  <a:pt x="32" y="32"/>
                </a:cubicBezTo>
                <a:cubicBezTo>
                  <a:pt x="17" y="36"/>
                  <a:pt x="17" y="36"/>
                  <a:pt x="17" y="36"/>
                </a:cubicBezTo>
                <a:cubicBezTo>
                  <a:pt x="2" y="21"/>
                  <a:pt x="2" y="21"/>
                  <a:pt x="2" y="21"/>
                </a:cubicBezTo>
                <a:cubicBezTo>
                  <a:pt x="0" y="30"/>
                  <a:pt x="2" y="40"/>
                  <a:pt x="9" y="47"/>
                </a:cubicBezTo>
                <a:cubicBezTo>
                  <a:pt x="17" y="54"/>
                  <a:pt x="27" y="56"/>
                  <a:pt x="36" y="53"/>
                </a:cubicBezTo>
                <a:cubicBezTo>
                  <a:pt x="36" y="53"/>
                  <a:pt x="36" y="53"/>
                  <a:pt x="36" y="53"/>
                </a:cubicBezTo>
                <a:cubicBezTo>
                  <a:pt x="98" y="115"/>
                  <a:pt x="98" y="115"/>
                  <a:pt x="98" y="115"/>
                </a:cubicBezTo>
                <a:cubicBezTo>
                  <a:pt x="100" y="117"/>
                  <a:pt x="103" y="118"/>
                  <a:pt x="107" y="118"/>
                </a:cubicBezTo>
                <a:cubicBezTo>
                  <a:pt x="110" y="118"/>
                  <a:pt x="113" y="117"/>
                  <a:pt x="115" y="115"/>
                </a:cubicBezTo>
                <a:cubicBezTo>
                  <a:pt x="120" y="110"/>
                  <a:pt x="120" y="102"/>
                  <a:pt x="115" y="97"/>
                </a:cubicBezTo>
                <a:lnTo>
                  <a:pt x="53" y="35"/>
                </a:lnTo>
                <a:close/>
                <a:moveTo>
                  <a:pt x="108" y="113"/>
                </a:moveTo>
                <a:cubicBezTo>
                  <a:pt x="105" y="113"/>
                  <a:pt x="103" y="110"/>
                  <a:pt x="103" y="108"/>
                </a:cubicBezTo>
                <a:cubicBezTo>
                  <a:pt x="103" y="105"/>
                  <a:pt x="105" y="103"/>
                  <a:pt x="108" y="103"/>
                </a:cubicBezTo>
                <a:cubicBezTo>
                  <a:pt x="110" y="103"/>
                  <a:pt x="113" y="105"/>
                  <a:pt x="113" y="108"/>
                </a:cubicBezTo>
                <a:cubicBezTo>
                  <a:pt x="113" y="110"/>
                  <a:pt x="110" y="113"/>
                  <a:pt x="108" y="113"/>
                </a:cubicBezTo>
                <a:close/>
              </a:path>
            </a:pathLst>
          </a:custGeom>
          <a:solidFill>
            <a:schemeClr val="bg1"/>
          </a:solidFill>
          <a:ln>
            <a:noFill/>
          </a:ln>
        </p:spPr>
        <p:txBody>
          <a:bodyPr vert="horz" wrap="square" lIns="91440" tIns="45720" rIns="91440" bIns="45720" numCol="1" anchor="t" anchorCtr="0" compatLnSpc="1"/>
          <a:lstStyle/>
          <a:p>
            <a:endParaRPr lang="en-US" sz="4000"/>
          </a:p>
        </p:txBody>
      </p:sp>
      <p:grpSp>
        <p:nvGrpSpPr>
          <p:cNvPr id="46" name="Group 46"/>
          <p:cNvGrpSpPr/>
          <p:nvPr/>
        </p:nvGrpSpPr>
        <p:grpSpPr>
          <a:xfrm>
            <a:off x="4898185" y="3749278"/>
            <a:ext cx="828555" cy="942843"/>
            <a:chOff x="2927811" y="2108124"/>
            <a:chExt cx="361887" cy="411804"/>
          </a:xfrm>
          <a:solidFill>
            <a:schemeClr val="bg1"/>
          </a:solidFill>
        </p:grpSpPr>
        <p:sp>
          <p:nvSpPr>
            <p:cNvPr id="47" name="Freeform 68"/>
            <p:cNvSpPr>
              <a:spLocks noEditPoints="1"/>
            </p:cNvSpPr>
            <p:nvPr/>
          </p:nvSpPr>
          <p:spPr bwMode="auto">
            <a:xfrm>
              <a:off x="2927811" y="2108124"/>
              <a:ext cx="164722" cy="299494"/>
            </a:xfrm>
            <a:custGeom>
              <a:avLst/>
              <a:gdLst>
                <a:gd name="T0" fmla="*/ 50 w 50"/>
                <a:gd name="T1" fmla="*/ 83 h 90"/>
                <a:gd name="T2" fmla="*/ 50 w 50"/>
                <a:gd name="T3" fmla="*/ 7 h 90"/>
                <a:gd name="T4" fmla="*/ 44 w 50"/>
                <a:gd name="T5" fmla="*/ 0 h 90"/>
                <a:gd name="T6" fmla="*/ 6 w 50"/>
                <a:gd name="T7" fmla="*/ 0 h 90"/>
                <a:gd name="T8" fmla="*/ 0 w 50"/>
                <a:gd name="T9" fmla="*/ 7 h 90"/>
                <a:gd name="T10" fmla="*/ 0 w 50"/>
                <a:gd name="T11" fmla="*/ 83 h 90"/>
                <a:gd name="T12" fmla="*/ 6 w 50"/>
                <a:gd name="T13" fmla="*/ 90 h 90"/>
                <a:gd name="T14" fmla="*/ 44 w 50"/>
                <a:gd name="T15" fmla="*/ 90 h 90"/>
                <a:gd name="T16" fmla="*/ 50 w 50"/>
                <a:gd name="T17" fmla="*/ 83 h 90"/>
                <a:gd name="T18" fmla="*/ 39 w 50"/>
                <a:gd name="T19" fmla="*/ 5 h 90"/>
                <a:gd name="T20" fmla="*/ 41 w 50"/>
                <a:gd name="T21" fmla="*/ 6 h 90"/>
                <a:gd name="T22" fmla="*/ 39 w 50"/>
                <a:gd name="T23" fmla="*/ 8 h 90"/>
                <a:gd name="T24" fmla="*/ 38 w 50"/>
                <a:gd name="T25" fmla="*/ 6 h 90"/>
                <a:gd name="T26" fmla="*/ 39 w 50"/>
                <a:gd name="T27" fmla="*/ 5 h 90"/>
                <a:gd name="T28" fmla="*/ 16 w 50"/>
                <a:gd name="T29" fmla="*/ 5 h 90"/>
                <a:gd name="T30" fmla="*/ 34 w 50"/>
                <a:gd name="T31" fmla="*/ 5 h 90"/>
                <a:gd name="T32" fmla="*/ 34 w 50"/>
                <a:gd name="T33" fmla="*/ 7 h 90"/>
                <a:gd name="T34" fmla="*/ 16 w 50"/>
                <a:gd name="T35" fmla="*/ 7 h 90"/>
                <a:gd name="T36" fmla="*/ 16 w 50"/>
                <a:gd name="T37" fmla="*/ 5 h 90"/>
                <a:gd name="T38" fmla="*/ 5 w 50"/>
                <a:gd name="T39" fmla="*/ 69 h 90"/>
                <a:gd name="T40" fmla="*/ 5 w 50"/>
                <a:gd name="T41" fmla="*/ 11 h 90"/>
                <a:gd name="T42" fmla="*/ 45 w 50"/>
                <a:gd name="T43" fmla="*/ 11 h 90"/>
                <a:gd name="T44" fmla="*/ 45 w 50"/>
                <a:gd name="T45" fmla="*/ 69 h 90"/>
                <a:gd name="T46" fmla="*/ 5 w 50"/>
                <a:gd name="T47" fmla="*/ 69 h 90"/>
                <a:gd name="T48" fmla="*/ 25 w 50"/>
                <a:gd name="T49" fmla="*/ 83 h 90"/>
                <a:gd name="T50" fmla="*/ 21 w 50"/>
                <a:gd name="T51" fmla="*/ 79 h 90"/>
                <a:gd name="T52" fmla="*/ 25 w 50"/>
                <a:gd name="T53" fmla="*/ 75 h 90"/>
                <a:gd name="T54" fmla="*/ 29 w 50"/>
                <a:gd name="T55" fmla="*/ 79 h 90"/>
                <a:gd name="T56" fmla="*/ 25 w 50"/>
                <a:gd name="T57" fmla="*/ 8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 h="90">
                  <a:moveTo>
                    <a:pt x="50" y="83"/>
                  </a:moveTo>
                  <a:cubicBezTo>
                    <a:pt x="50" y="7"/>
                    <a:pt x="50" y="7"/>
                    <a:pt x="50" y="7"/>
                  </a:cubicBezTo>
                  <a:cubicBezTo>
                    <a:pt x="50" y="3"/>
                    <a:pt x="47" y="0"/>
                    <a:pt x="44" y="0"/>
                  </a:cubicBezTo>
                  <a:cubicBezTo>
                    <a:pt x="6" y="0"/>
                    <a:pt x="6" y="0"/>
                    <a:pt x="6" y="0"/>
                  </a:cubicBezTo>
                  <a:cubicBezTo>
                    <a:pt x="3" y="0"/>
                    <a:pt x="0" y="3"/>
                    <a:pt x="0" y="7"/>
                  </a:cubicBezTo>
                  <a:cubicBezTo>
                    <a:pt x="0" y="83"/>
                    <a:pt x="0" y="83"/>
                    <a:pt x="0" y="83"/>
                  </a:cubicBezTo>
                  <a:cubicBezTo>
                    <a:pt x="0" y="87"/>
                    <a:pt x="3" y="90"/>
                    <a:pt x="6" y="90"/>
                  </a:cubicBezTo>
                  <a:cubicBezTo>
                    <a:pt x="44" y="90"/>
                    <a:pt x="44" y="90"/>
                    <a:pt x="44" y="90"/>
                  </a:cubicBezTo>
                  <a:cubicBezTo>
                    <a:pt x="47" y="90"/>
                    <a:pt x="50" y="87"/>
                    <a:pt x="50" y="83"/>
                  </a:cubicBezTo>
                  <a:close/>
                  <a:moveTo>
                    <a:pt x="39" y="5"/>
                  </a:moveTo>
                  <a:cubicBezTo>
                    <a:pt x="40" y="5"/>
                    <a:pt x="41" y="5"/>
                    <a:pt x="41" y="6"/>
                  </a:cubicBezTo>
                  <a:cubicBezTo>
                    <a:pt x="41" y="7"/>
                    <a:pt x="40" y="8"/>
                    <a:pt x="39" y="8"/>
                  </a:cubicBezTo>
                  <a:cubicBezTo>
                    <a:pt x="38" y="8"/>
                    <a:pt x="38" y="7"/>
                    <a:pt x="38" y="6"/>
                  </a:cubicBezTo>
                  <a:cubicBezTo>
                    <a:pt x="38" y="5"/>
                    <a:pt x="38" y="5"/>
                    <a:pt x="39" y="5"/>
                  </a:cubicBezTo>
                  <a:close/>
                  <a:moveTo>
                    <a:pt x="16" y="5"/>
                  </a:moveTo>
                  <a:cubicBezTo>
                    <a:pt x="34" y="5"/>
                    <a:pt x="34" y="5"/>
                    <a:pt x="34" y="5"/>
                  </a:cubicBezTo>
                  <a:cubicBezTo>
                    <a:pt x="34" y="7"/>
                    <a:pt x="34" y="7"/>
                    <a:pt x="34" y="7"/>
                  </a:cubicBezTo>
                  <a:cubicBezTo>
                    <a:pt x="16" y="7"/>
                    <a:pt x="16" y="7"/>
                    <a:pt x="16" y="7"/>
                  </a:cubicBezTo>
                  <a:lnTo>
                    <a:pt x="16" y="5"/>
                  </a:lnTo>
                  <a:close/>
                  <a:moveTo>
                    <a:pt x="5" y="69"/>
                  </a:moveTo>
                  <a:cubicBezTo>
                    <a:pt x="5" y="11"/>
                    <a:pt x="5" y="11"/>
                    <a:pt x="5" y="11"/>
                  </a:cubicBezTo>
                  <a:cubicBezTo>
                    <a:pt x="45" y="11"/>
                    <a:pt x="45" y="11"/>
                    <a:pt x="45" y="11"/>
                  </a:cubicBezTo>
                  <a:cubicBezTo>
                    <a:pt x="45" y="69"/>
                    <a:pt x="45" y="69"/>
                    <a:pt x="45" y="69"/>
                  </a:cubicBezTo>
                  <a:lnTo>
                    <a:pt x="5" y="69"/>
                  </a:lnTo>
                  <a:close/>
                  <a:moveTo>
                    <a:pt x="25" y="83"/>
                  </a:moveTo>
                  <a:cubicBezTo>
                    <a:pt x="23" y="83"/>
                    <a:pt x="21" y="81"/>
                    <a:pt x="21" y="79"/>
                  </a:cubicBezTo>
                  <a:cubicBezTo>
                    <a:pt x="21" y="77"/>
                    <a:pt x="23" y="75"/>
                    <a:pt x="25" y="75"/>
                  </a:cubicBezTo>
                  <a:cubicBezTo>
                    <a:pt x="27" y="75"/>
                    <a:pt x="29" y="77"/>
                    <a:pt x="29" y="79"/>
                  </a:cubicBezTo>
                  <a:cubicBezTo>
                    <a:pt x="29" y="81"/>
                    <a:pt x="27" y="83"/>
                    <a:pt x="25"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4000"/>
            </a:p>
          </p:txBody>
        </p:sp>
        <p:sp>
          <p:nvSpPr>
            <p:cNvPr id="48" name="Freeform 69"/>
            <p:cNvSpPr>
              <a:spLocks noEditPoints="1"/>
            </p:cNvSpPr>
            <p:nvPr/>
          </p:nvSpPr>
          <p:spPr bwMode="auto">
            <a:xfrm>
              <a:off x="3119985" y="2220434"/>
              <a:ext cx="169713" cy="299494"/>
            </a:xfrm>
            <a:custGeom>
              <a:avLst/>
              <a:gdLst>
                <a:gd name="T0" fmla="*/ 44 w 51"/>
                <a:gd name="T1" fmla="*/ 0 h 90"/>
                <a:gd name="T2" fmla="*/ 7 w 51"/>
                <a:gd name="T3" fmla="*/ 0 h 90"/>
                <a:gd name="T4" fmla="*/ 0 w 51"/>
                <a:gd name="T5" fmla="*/ 7 h 90"/>
                <a:gd name="T6" fmla="*/ 0 w 51"/>
                <a:gd name="T7" fmla="*/ 83 h 90"/>
                <a:gd name="T8" fmla="*/ 7 w 51"/>
                <a:gd name="T9" fmla="*/ 90 h 90"/>
                <a:gd name="T10" fmla="*/ 44 w 51"/>
                <a:gd name="T11" fmla="*/ 90 h 90"/>
                <a:gd name="T12" fmla="*/ 51 w 51"/>
                <a:gd name="T13" fmla="*/ 83 h 90"/>
                <a:gd name="T14" fmla="*/ 51 w 51"/>
                <a:gd name="T15" fmla="*/ 7 h 90"/>
                <a:gd name="T16" fmla="*/ 44 w 51"/>
                <a:gd name="T17" fmla="*/ 0 h 90"/>
                <a:gd name="T18" fmla="*/ 40 w 51"/>
                <a:gd name="T19" fmla="*/ 5 h 90"/>
                <a:gd name="T20" fmla="*/ 42 w 51"/>
                <a:gd name="T21" fmla="*/ 6 h 90"/>
                <a:gd name="T22" fmla="*/ 40 w 51"/>
                <a:gd name="T23" fmla="*/ 8 h 90"/>
                <a:gd name="T24" fmla="*/ 38 w 51"/>
                <a:gd name="T25" fmla="*/ 6 h 90"/>
                <a:gd name="T26" fmla="*/ 40 w 51"/>
                <a:gd name="T27" fmla="*/ 5 h 90"/>
                <a:gd name="T28" fmla="*/ 17 w 51"/>
                <a:gd name="T29" fmla="*/ 5 h 90"/>
                <a:gd name="T30" fmla="*/ 34 w 51"/>
                <a:gd name="T31" fmla="*/ 5 h 90"/>
                <a:gd name="T32" fmla="*/ 34 w 51"/>
                <a:gd name="T33" fmla="*/ 7 h 90"/>
                <a:gd name="T34" fmla="*/ 17 w 51"/>
                <a:gd name="T35" fmla="*/ 7 h 90"/>
                <a:gd name="T36" fmla="*/ 17 w 51"/>
                <a:gd name="T37" fmla="*/ 5 h 90"/>
                <a:gd name="T38" fmla="*/ 26 w 51"/>
                <a:gd name="T39" fmla="*/ 83 h 90"/>
                <a:gd name="T40" fmla="*/ 21 w 51"/>
                <a:gd name="T41" fmla="*/ 79 h 90"/>
                <a:gd name="T42" fmla="*/ 26 w 51"/>
                <a:gd name="T43" fmla="*/ 75 h 90"/>
                <a:gd name="T44" fmla="*/ 30 w 51"/>
                <a:gd name="T45" fmla="*/ 79 h 90"/>
                <a:gd name="T46" fmla="*/ 26 w 51"/>
                <a:gd name="T47" fmla="*/ 83 h 90"/>
                <a:gd name="T48" fmla="*/ 46 w 51"/>
                <a:gd name="T49" fmla="*/ 69 h 90"/>
                <a:gd name="T50" fmla="*/ 5 w 51"/>
                <a:gd name="T51" fmla="*/ 69 h 90"/>
                <a:gd name="T52" fmla="*/ 5 w 51"/>
                <a:gd name="T53" fmla="*/ 11 h 90"/>
                <a:gd name="T54" fmla="*/ 46 w 51"/>
                <a:gd name="T55" fmla="*/ 11 h 90"/>
                <a:gd name="T56" fmla="*/ 46 w 51"/>
                <a:gd name="T57" fmla="*/ 6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 h="90">
                  <a:moveTo>
                    <a:pt x="44" y="0"/>
                  </a:moveTo>
                  <a:cubicBezTo>
                    <a:pt x="7" y="0"/>
                    <a:pt x="7" y="0"/>
                    <a:pt x="7" y="0"/>
                  </a:cubicBezTo>
                  <a:cubicBezTo>
                    <a:pt x="3" y="0"/>
                    <a:pt x="0" y="3"/>
                    <a:pt x="0" y="7"/>
                  </a:cubicBezTo>
                  <a:cubicBezTo>
                    <a:pt x="0" y="83"/>
                    <a:pt x="0" y="83"/>
                    <a:pt x="0" y="83"/>
                  </a:cubicBezTo>
                  <a:cubicBezTo>
                    <a:pt x="0" y="87"/>
                    <a:pt x="3" y="90"/>
                    <a:pt x="7" y="90"/>
                  </a:cubicBezTo>
                  <a:cubicBezTo>
                    <a:pt x="44" y="90"/>
                    <a:pt x="44" y="90"/>
                    <a:pt x="44" y="90"/>
                  </a:cubicBezTo>
                  <a:cubicBezTo>
                    <a:pt x="48" y="90"/>
                    <a:pt x="51" y="87"/>
                    <a:pt x="51" y="83"/>
                  </a:cubicBezTo>
                  <a:cubicBezTo>
                    <a:pt x="51" y="7"/>
                    <a:pt x="51" y="7"/>
                    <a:pt x="51" y="7"/>
                  </a:cubicBezTo>
                  <a:cubicBezTo>
                    <a:pt x="51" y="3"/>
                    <a:pt x="48" y="0"/>
                    <a:pt x="44" y="0"/>
                  </a:cubicBezTo>
                  <a:close/>
                  <a:moveTo>
                    <a:pt x="40" y="5"/>
                  </a:moveTo>
                  <a:cubicBezTo>
                    <a:pt x="41" y="5"/>
                    <a:pt x="42" y="5"/>
                    <a:pt x="42" y="6"/>
                  </a:cubicBezTo>
                  <a:cubicBezTo>
                    <a:pt x="42" y="7"/>
                    <a:pt x="41" y="8"/>
                    <a:pt x="40" y="8"/>
                  </a:cubicBezTo>
                  <a:cubicBezTo>
                    <a:pt x="39" y="8"/>
                    <a:pt x="38" y="7"/>
                    <a:pt x="38" y="6"/>
                  </a:cubicBezTo>
                  <a:cubicBezTo>
                    <a:pt x="38" y="5"/>
                    <a:pt x="39" y="5"/>
                    <a:pt x="40" y="5"/>
                  </a:cubicBezTo>
                  <a:close/>
                  <a:moveTo>
                    <a:pt x="17" y="5"/>
                  </a:moveTo>
                  <a:cubicBezTo>
                    <a:pt x="34" y="5"/>
                    <a:pt x="34" y="5"/>
                    <a:pt x="34" y="5"/>
                  </a:cubicBezTo>
                  <a:cubicBezTo>
                    <a:pt x="34" y="7"/>
                    <a:pt x="34" y="7"/>
                    <a:pt x="34" y="7"/>
                  </a:cubicBezTo>
                  <a:cubicBezTo>
                    <a:pt x="17" y="7"/>
                    <a:pt x="17" y="7"/>
                    <a:pt x="17" y="7"/>
                  </a:cubicBezTo>
                  <a:lnTo>
                    <a:pt x="17" y="5"/>
                  </a:lnTo>
                  <a:close/>
                  <a:moveTo>
                    <a:pt x="26" y="83"/>
                  </a:moveTo>
                  <a:cubicBezTo>
                    <a:pt x="23" y="83"/>
                    <a:pt x="21" y="81"/>
                    <a:pt x="21" y="79"/>
                  </a:cubicBezTo>
                  <a:cubicBezTo>
                    <a:pt x="21" y="77"/>
                    <a:pt x="23" y="75"/>
                    <a:pt x="26" y="75"/>
                  </a:cubicBezTo>
                  <a:cubicBezTo>
                    <a:pt x="28" y="75"/>
                    <a:pt x="30" y="77"/>
                    <a:pt x="30" y="79"/>
                  </a:cubicBezTo>
                  <a:cubicBezTo>
                    <a:pt x="30" y="81"/>
                    <a:pt x="28" y="83"/>
                    <a:pt x="26" y="83"/>
                  </a:cubicBezTo>
                  <a:close/>
                  <a:moveTo>
                    <a:pt x="46" y="69"/>
                  </a:moveTo>
                  <a:cubicBezTo>
                    <a:pt x="5" y="69"/>
                    <a:pt x="5" y="69"/>
                    <a:pt x="5" y="69"/>
                  </a:cubicBezTo>
                  <a:cubicBezTo>
                    <a:pt x="5" y="11"/>
                    <a:pt x="5" y="11"/>
                    <a:pt x="5" y="11"/>
                  </a:cubicBezTo>
                  <a:cubicBezTo>
                    <a:pt x="46" y="11"/>
                    <a:pt x="46" y="11"/>
                    <a:pt x="46" y="11"/>
                  </a:cubicBezTo>
                  <a:lnTo>
                    <a:pt x="46"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4000"/>
            </a:p>
          </p:txBody>
        </p:sp>
        <p:sp>
          <p:nvSpPr>
            <p:cNvPr id="49" name="Freeform 70"/>
            <p:cNvSpPr/>
            <p:nvPr/>
          </p:nvSpPr>
          <p:spPr bwMode="auto">
            <a:xfrm>
              <a:off x="3107507" y="2125594"/>
              <a:ext cx="99831" cy="82362"/>
            </a:xfrm>
            <a:custGeom>
              <a:avLst/>
              <a:gdLst>
                <a:gd name="T0" fmla="*/ 32 w 40"/>
                <a:gd name="T1" fmla="*/ 33 h 33"/>
                <a:gd name="T2" fmla="*/ 40 w 40"/>
                <a:gd name="T3" fmla="*/ 33 h 33"/>
                <a:gd name="T4" fmla="*/ 40 w 40"/>
                <a:gd name="T5" fmla="*/ 8 h 33"/>
                <a:gd name="T6" fmla="*/ 40 w 40"/>
                <a:gd name="T7" fmla="*/ 0 h 33"/>
                <a:gd name="T8" fmla="*/ 32 w 40"/>
                <a:gd name="T9" fmla="*/ 0 h 33"/>
                <a:gd name="T10" fmla="*/ 0 w 40"/>
                <a:gd name="T11" fmla="*/ 0 h 33"/>
                <a:gd name="T12" fmla="*/ 0 w 40"/>
                <a:gd name="T13" fmla="*/ 8 h 33"/>
                <a:gd name="T14" fmla="*/ 32 w 40"/>
                <a:gd name="T15" fmla="*/ 8 h 33"/>
                <a:gd name="T16" fmla="*/ 32 w 40"/>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33">
                  <a:moveTo>
                    <a:pt x="32" y="33"/>
                  </a:moveTo>
                  <a:lnTo>
                    <a:pt x="40" y="33"/>
                  </a:lnTo>
                  <a:lnTo>
                    <a:pt x="40" y="8"/>
                  </a:lnTo>
                  <a:lnTo>
                    <a:pt x="40" y="0"/>
                  </a:lnTo>
                  <a:lnTo>
                    <a:pt x="32" y="0"/>
                  </a:lnTo>
                  <a:lnTo>
                    <a:pt x="0" y="0"/>
                  </a:lnTo>
                  <a:lnTo>
                    <a:pt x="0" y="8"/>
                  </a:lnTo>
                  <a:lnTo>
                    <a:pt x="32" y="8"/>
                  </a:lnTo>
                  <a:lnTo>
                    <a:pt x="32"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4000"/>
            </a:p>
          </p:txBody>
        </p:sp>
        <p:sp>
          <p:nvSpPr>
            <p:cNvPr id="50" name="Freeform 71"/>
            <p:cNvSpPr/>
            <p:nvPr/>
          </p:nvSpPr>
          <p:spPr bwMode="auto">
            <a:xfrm>
              <a:off x="3017659" y="2425088"/>
              <a:ext cx="82362" cy="82362"/>
            </a:xfrm>
            <a:custGeom>
              <a:avLst/>
              <a:gdLst>
                <a:gd name="T0" fmla="*/ 8 w 33"/>
                <a:gd name="T1" fmla="*/ 0 h 33"/>
                <a:gd name="T2" fmla="*/ 0 w 33"/>
                <a:gd name="T3" fmla="*/ 0 h 33"/>
                <a:gd name="T4" fmla="*/ 0 w 33"/>
                <a:gd name="T5" fmla="*/ 25 h 33"/>
                <a:gd name="T6" fmla="*/ 0 w 33"/>
                <a:gd name="T7" fmla="*/ 33 h 33"/>
                <a:gd name="T8" fmla="*/ 8 w 33"/>
                <a:gd name="T9" fmla="*/ 33 h 33"/>
                <a:gd name="T10" fmla="*/ 33 w 33"/>
                <a:gd name="T11" fmla="*/ 33 h 33"/>
                <a:gd name="T12" fmla="*/ 33 w 33"/>
                <a:gd name="T13" fmla="*/ 25 h 33"/>
                <a:gd name="T14" fmla="*/ 8 w 33"/>
                <a:gd name="T15" fmla="*/ 25 h 33"/>
                <a:gd name="T16" fmla="*/ 8 w 33"/>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8" y="0"/>
                  </a:moveTo>
                  <a:lnTo>
                    <a:pt x="0" y="0"/>
                  </a:lnTo>
                  <a:lnTo>
                    <a:pt x="0" y="25"/>
                  </a:lnTo>
                  <a:lnTo>
                    <a:pt x="0" y="33"/>
                  </a:lnTo>
                  <a:lnTo>
                    <a:pt x="8" y="33"/>
                  </a:lnTo>
                  <a:lnTo>
                    <a:pt x="33" y="33"/>
                  </a:lnTo>
                  <a:lnTo>
                    <a:pt x="33" y="25"/>
                  </a:lnTo>
                  <a:lnTo>
                    <a:pt x="8" y="25"/>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4000"/>
            </a:p>
          </p:txBody>
        </p:sp>
      </p:grpSp>
      <p:sp>
        <p:nvSpPr>
          <p:cNvPr id="52" name="TextBox 6"/>
          <p:cNvSpPr txBox="1"/>
          <p:nvPr/>
        </p:nvSpPr>
        <p:spPr>
          <a:xfrm>
            <a:off x="800100" y="460872"/>
            <a:ext cx="5105400" cy="830997"/>
          </a:xfrm>
          <a:prstGeom prst="rect">
            <a:avLst/>
          </a:prstGeom>
        </p:spPr>
        <p:txBody>
          <a:bodyPr wrap="square" lIns="0" tIns="0" rIns="0" bIns="0" rtlCol="0" anchor="t">
            <a:spAutoFit/>
          </a:bodyPr>
          <a:lstStyle/>
          <a:p>
            <a:pPr>
              <a:spcBef>
                <a:spcPct val="0"/>
              </a:spcBef>
            </a:pPr>
            <a:r>
              <a:rPr lang="en-US" sz="5400" b="1" spc="324">
                <a:latin typeface="微软雅黑" panose="020B0503020204020204" pitchFamily="34" charset="-122"/>
                <a:ea typeface="微软雅黑" panose="020B0503020204020204" pitchFamily="34" charset="-122"/>
              </a:rPr>
              <a:t>Rust</a:t>
            </a:r>
            <a:r>
              <a:rPr lang="zh-CN" altLang="en-US" sz="5400" b="1" spc="324">
                <a:latin typeface="微软雅黑" panose="020B0503020204020204" pitchFamily="34" charset="-122"/>
                <a:ea typeface="微软雅黑" panose="020B0503020204020204" pitchFamily="34" charset="-122"/>
              </a:rPr>
              <a:t> </a:t>
            </a:r>
            <a:r>
              <a:rPr lang="en-US" altLang="zh-CN" sz="5400" b="1" spc="324">
                <a:latin typeface="微软雅黑" panose="020B0503020204020204" pitchFamily="34" charset="-122"/>
                <a:ea typeface="微软雅黑" panose="020B0503020204020204" pitchFamily="34" charset="-122"/>
              </a:rPr>
              <a:t>for</a:t>
            </a:r>
            <a:r>
              <a:rPr lang="zh-CN" altLang="en-US" sz="5400" b="1" spc="324">
                <a:latin typeface="微软雅黑" panose="020B0503020204020204" pitchFamily="34" charset="-122"/>
                <a:ea typeface="微软雅黑" panose="020B0503020204020204" pitchFamily="34" charset="-122"/>
              </a:rPr>
              <a:t> </a:t>
            </a:r>
            <a:r>
              <a:rPr lang="en-US" altLang="zh-CN" sz="5400" b="1" spc="324">
                <a:latin typeface="微软雅黑" panose="020B0503020204020204" pitchFamily="34" charset="-122"/>
                <a:ea typeface="微软雅黑" panose="020B0503020204020204" pitchFamily="34" charset="-122"/>
              </a:rPr>
              <a:t>OS</a:t>
            </a:r>
            <a:endParaRPr lang="en-US" sz="5400" b="1" spc="324">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3"/>
          <p:cNvGrpSpPr/>
          <p:nvPr/>
        </p:nvGrpSpPr>
        <p:grpSpPr>
          <a:xfrm>
            <a:off x="14026869" y="3472394"/>
            <a:ext cx="3342211" cy="3342211"/>
            <a:chOff x="0" y="0"/>
            <a:chExt cx="4456282" cy="4456282"/>
          </a:xfrm>
        </p:grpSpPr>
        <p:sp>
          <p:nvSpPr>
            <p:cNvPr id="16" name="AutoShape 4"/>
            <p:cNvSpPr/>
            <p:nvPr/>
          </p:nvSpPr>
          <p:spPr>
            <a:xfrm rot="2700000">
              <a:off x="72123" y="72123"/>
              <a:ext cx="348240" cy="348240"/>
            </a:xfrm>
            <a:prstGeom prst="rect">
              <a:avLst/>
            </a:prstGeom>
            <a:solidFill>
              <a:srgbClr val="EDEDED"/>
            </a:solidFill>
          </p:spPr>
        </p:sp>
        <p:sp>
          <p:nvSpPr>
            <p:cNvPr id="17" name="AutoShape 5"/>
            <p:cNvSpPr/>
            <p:nvPr/>
          </p:nvSpPr>
          <p:spPr>
            <a:xfrm rot="2700000">
              <a:off x="1063072" y="72123"/>
              <a:ext cx="348240" cy="348240"/>
            </a:xfrm>
            <a:prstGeom prst="rect">
              <a:avLst/>
            </a:prstGeom>
            <a:solidFill>
              <a:srgbClr val="EDEDED"/>
            </a:solidFill>
          </p:spPr>
        </p:sp>
        <p:sp>
          <p:nvSpPr>
            <p:cNvPr id="18" name="AutoShape 6"/>
            <p:cNvSpPr/>
            <p:nvPr/>
          </p:nvSpPr>
          <p:spPr>
            <a:xfrm rot="2700000">
              <a:off x="2054021" y="72123"/>
              <a:ext cx="348240" cy="348240"/>
            </a:xfrm>
            <a:prstGeom prst="rect">
              <a:avLst/>
            </a:prstGeom>
            <a:solidFill>
              <a:srgbClr val="EDEDED"/>
            </a:solidFill>
          </p:spPr>
        </p:sp>
        <p:sp>
          <p:nvSpPr>
            <p:cNvPr id="19" name="AutoShape 7"/>
            <p:cNvSpPr/>
            <p:nvPr/>
          </p:nvSpPr>
          <p:spPr>
            <a:xfrm rot="2700000">
              <a:off x="3044970" y="72123"/>
              <a:ext cx="348240" cy="348240"/>
            </a:xfrm>
            <a:prstGeom prst="rect">
              <a:avLst/>
            </a:prstGeom>
            <a:solidFill>
              <a:srgbClr val="EDEDED"/>
            </a:solidFill>
          </p:spPr>
        </p:sp>
        <p:sp>
          <p:nvSpPr>
            <p:cNvPr id="20" name="AutoShape 8"/>
            <p:cNvSpPr/>
            <p:nvPr/>
          </p:nvSpPr>
          <p:spPr>
            <a:xfrm rot="2700000">
              <a:off x="4035919" y="72123"/>
              <a:ext cx="348240" cy="348240"/>
            </a:xfrm>
            <a:prstGeom prst="rect">
              <a:avLst/>
            </a:prstGeom>
            <a:solidFill>
              <a:srgbClr val="EDEDED"/>
            </a:solidFill>
          </p:spPr>
        </p:sp>
        <p:sp>
          <p:nvSpPr>
            <p:cNvPr id="21" name="AutoShape 9"/>
            <p:cNvSpPr/>
            <p:nvPr/>
          </p:nvSpPr>
          <p:spPr>
            <a:xfrm rot="2700000">
              <a:off x="72123" y="1063072"/>
              <a:ext cx="348240" cy="348240"/>
            </a:xfrm>
            <a:prstGeom prst="rect">
              <a:avLst/>
            </a:prstGeom>
            <a:solidFill>
              <a:srgbClr val="EDEDED"/>
            </a:solidFill>
          </p:spPr>
        </p:sp>
        <p:sp>
          <p:nvSpPr>
            <p:cNvPr id="22" name="AutoShape 10"/>
            <p:cNvSpPr/>
            <p:nvPr/>
          </p:nvSpPr>
          <p:spPr>
            <a:xfrm rot="2700000">
              <a:off x="1063072" y="1063072"/>
              <a:ext cx="348240" cy="348240"/>
            </a:xfrm>
            <a:prstGeom prst="rect">
              <a:avLst/>
            </a:prstGeom>
            <a:solidFill>
              <a:srgbClr val="EDEDED"/>
            </a:solidFill>
          </p:spPr>
        </p:sp>
        <p:sp>
          <p:nvSpPr>
            <p:cNvPr id="23" name="AutoShape 11"/>
            <p:cNvSpPr/>
            <p:nvPr/>
          </p:nvSpPr>
          <p:spPr>
            <a:xfrm rot="2700000">
              <a:off x="2054021" y="1063072"/>
              <a:ext cx="348240" cy="348240"/>
            </a:xfrm>
            <a:prstGeom prst="rect">
              <a:avLst/>
            </a:prstGeom>
            <a:solidFill>
              <a:srgbClr val="EDEDED"/>
            </a:solidFill>
          </p:spPr>
        </p:sp>
        <p:sp>
          <p:nvSpPr>
            <p:cNvPr id="24" name="AutoShape 12"/>
            <p:cNvSpPr/>
            <p:nvPr/>
          </p:nvSpPr>
          <p:spPr>
            <a:xfrm rot="2700000">
              <a:off x="3044970" y="1063072"/>
              <a:ext cx="348240" cy="348240"/>
            </a:xfrm>
            <a:prstGeom prst="rect">
              <a:avLst/>
            </a:prstGeom>
            <a:solidFill>
              <a:srgbClr val="EDEDED"/>
            </a:solidFill>
          </p:spPr>
        </p:sp>
        <p:sp>
          <p:nvSpPr>
            <p:cNvPr id="25" name="AutoShape 13"/>
            <p:cNvSpPr/>
            <p:nvPr/>
          </p:nvSpPr>
          <p:spPr>
            <a:xfrm rot="2700000">
              <a:off x="4035919" y="1063072"/>
              <a:ext cx="348240" cy="348240"/>
            </a:xfrm>
            <a:prstGeom prst="rect">
              <a:avLst/>
            </a:prstGeom>
            <a:solidFill>
              <a:srgbClr val="EDEDED"/>
            </a:solidFill>
          </p:spPr>
        </p:sp>
        <p:sp>
          <p:nvSpPr>
            <p:cNvPr id="26" name="AutoShape 14"/>
            <p:cNvSpPr/>
            <p:nvPr/>
          </p:nvSpPr>
          <p:spPr>
            <a:xfrm rot="2700000">
              <a:off x="72123" y="2054021"/>
              <a:ext cx="348240" cy="348240"/>
            </a:xfrm>
            <a:prstGeom prst="rect">
              <a:avLst/>
            </a:prstGeom>
            <a:solidFill>
              <a:srgbClr val="EDEDED"/>
            </a:solidFill>
          </p:spPr>
        </p:sp>
        <p:sp>
          <p:nvSpPr>
            <p:cNvPr id="27" name="AutoShape 15"/>
            <p:cNvSpPr/>
            <p:nvPr/>
          </p:nvSpPr>
          <p:spPr>
            <a:xfrm rot="2700000">
              <a:off x="1063072" y="2054021"/>
              <a:ext cx="348240" cy="348240"/>
            </a:xfrm>
            <a:prstGeom prst="rect">
              <a:avLst/>
            </a:prstGeom>
            <a:solidFill>
              <a:srgbClr val="EDEDED"/>
            </a:solidFill>
          </p:spPr>
        </p:sp>
        <p:sp>
          <p:nvSpPr>
            <p:cNvPr id="28" name="AutoShape 16"/>
            <p:cNvSpPr/>
            <p:nvPr/>
          </p:nvSpPr>
          <p:spPr>
            <a:xfrm rot="2700000">
              <a:off x="2054021" y="2054021"/>
              <a:ext cx="348240" cy="348240"/>
            </a:xfrm>
            <a:prstGeom prst="rect">
              <a:avLst/>
            </a:prstGeom>
            <a:solidFill>
              <a:srgbClr val="EDEDED"/>
            </a:solidFill>
          </p:spPr>
        </p:sp>
        <p:sp>
          <p:nvSpPr>
            <p:cNvPr id="31" name="AutoShape 17"/>
            <p:cNvSpPr/>
            <p:nvPr/>
          </p:nvSpPr>
          <p:spPr>
            <a:xfrm rot="2700000">
              <a:off x="3044970" y="2054021"/>
              <a:ext cx="348240" cy="348240"/>
            </a:xfrm>
            <a:prstGeom prst="rect">
              <a:avLst/>
            </a:prstGeom>
            <a:solidFill>
              <a:srgbClr val="EDEDED"/>
            </a:solidFill>
          </p:spPr>
        </p:sp>
        <p:sp>
          <p:nvSpPr>
            <p:cNvPr id="34" name="AutoShape 18"/>
            <p:cNvSpPr/>
            <p:nvPr/>
          </p:nvSpPr>
          <p:spPr>
            <a:xfrm rot="2700000">
              <a:off x="4035919" y="2054021"/>
              <a:ext cx="348240" cy="348240"/>
            </a:xfrm>
            <a:prstGeom prst="rect">
              <a:avLst/>
            </a:prstGeom>
            <a:solidFill>
              <a:srgbClr val="EDEDED"/>
            </a:solidFill>
          </p:spPr>
        </p:sp>
        <p:sp>
          <p:nvSpPr>
            <p:cNvPr id="35" name="AutoShape 19"/>
            <p:cNvSpPr/>
            <p:nvPr/>
          </p:nvSpPr>
          <p:spPr>
            <a:xfrm rot="2700000">
              <a:off x="72123" y="3044970"/>
              <a:ext cx="348240" cy="348240"/>
            </a:xfrm>
            <a:prstGeom prst="rect">
              <a:avLst/>
            </a:prstGeom>
            <a:solidFill>
              <a:srgbClr val="EDEDED"/>
            </a:solidFill>
          </p:spPr>
        </p:sp>
        <p:sp>
          <p:nvSpPr>
            <p:cNvPr id="36" name="AutoShape 20"/>
            <p:cNvSpPr/>
            <p:nvPr/>
          </p:nvSpPr>
          <p:spPr>
            <a:xfrm rot="2700000">
              <a:off x="1063072" y="3044970"/>
              <a:ext cx="348240" cy="348240"/>
            </a:xfrm>
            <a:prstGeom prst="rect">
              <a:avLst/>
            </a:prstGeom>
            <a:solidFill>
              <a:srgbClr val="EDEDED"/>
            </a:solidFill>
          </p:spPr>
        </p:sp>
        <p:sp>
          <p:nvSpPr>
            <p:cNvPr id="37" name="AutoShape 21"/>
            <p:cNvSpPr/>
            <p:nvPr/>
          </p:nvSpPr>
          <p:spPr>
            <a:xfrm rot="2700000">
              <a:off x="2054021" y="3044970"/>
              <a:ext cx="348240" cy="348240"/>
            </a:xfrm>
            <a:prstGeom prst="rect">
              <a:avLst/>
            </a:prstGeom>
            <a:solidFill>
              <a:srgbClr val="EDEDED"/>
            </a:solidFill>
          </p:spPr>
        </p:sp>
        <p:sp>
          <p:nvSpPr>
            <p:cNvPr id="38" name="AutoShape 22"/>
            <p:cNvSpPr/>
            <p:nvPr/>
          </p:nvSpPr>
          <p:spPr>
            <a:xfrm rot="2700000">
              <a:off x="3044970" y="3044970"/>
              <a:ext cx="348240" cy="348240"/>
            </a:xfrm>
            <a:prstGeom prst="rect">
              <a:avLst/>
            </a:prstGeom>
            <a:solidFill>
              <a:srgbClr val="EDEDED"/>
            </a:solidFill>
          </p:spPr>
        </p:sp>
        <p:sp>
          <p:nvSpPr>
            <p:cNvPr id="39" name="AutoShape 23"/>
            <p:cNvSpPr/>
            <p:nvPr/>
          </p:nvSpPr>
          <p:spPr>
            <a:xfrm rot="2700000">
              <a:off x="4035919" y="3044970"/>
              <a:ext cx="348240" cy="348240"/>
            </a:xfrm>
            <a:prstGeom prst="rect">
              <a:avLst/>
            </a:prstGeom>
            <a:solidFill>
              <a:srgbClr val="EDEDED"/>
            </a:solidFill>
          </p:spPr>
        </p:sp>
        <p:sp>
          <p:nvSpPr>
            <p:cNvPr id="41" name="AutoShape 24"/>
            <p:cNvSpPr/>
            <p:nvPr/>
          </p:nvSpPr>
          <p:spPr>
            <a:xfrm rot="2700000">
              <a:off x="72123" y="4035919"/>
              <a:ext cx="348240" cy="348240"/>
            </a:xfrm>
            <a:prstGeom prst="rect">
              <a:avLst/>
            </a:prstGeom>
            <a:solidFill>
              <a:srgbClr val="EDEDED"/>
            </a:solidFill>
          </p:spPr>
        </p:sp>
        <p:sp>
          <p:nvSpPr>
            <p:cNvPr id="42" name="AutoShape 25"/>
            <p:cNvSpPr/>
            <p:nvPr/>
          </p:nvSpPr>
          <p:spPr>
            <a:xfrm rot="2700000">
              <a:off x="1063072" y="4035919"/>
              <a:ext cx="348240" cy="348240"/>
            </a:xfrm>
            <a:prstGeom prst="rect">
              <a:avLst/>
            </a:prstGeom>
            <a:solidFill>
              <a:srgbClr val="EDEDED"/>
            </a:solidFill>
          </p:spPr>
        </p:sp>
        <p:sp>
          <p:nvSpPr>
            <p:cNvPr id="43" name="AutoShape 26"/>
            <p:cNvSpPr/>
            <p:nvPr/>
          </p:nvSpPr>
          <p:spPr>
            <a:xfrm rot="2700000">
              <a:off x="2054021" y="4035919"/>
              <a:ext cx="348240" cy="348240"/>
            </a:xfrm>
            <a:prstGeom prst="rect">
              <a:avLst/>
            </a:prstGeom>
            <a:solidFill>
              <a:srgbClr val="EDEDED"/>
            </a:solidFill>
          </p:spPr>
        </p:sp>
        <p:sp>
          <p:nvSpPr>
            <p:cNvPr id="50" name="AutoShape 27"/>
            <p:cNvSpPr/>
            <p:nvPr/>
          </p:nvSpPr>
          <p:spPr>
            <a:xfrm rot="2700000">
              <a:off x="3044970" y="4035919"/>
              <a:ext cx="348240" cy="348240"/>
            </a:xfrm>
            <a:prstGeom prst="rect">
              <a:avLst/>
            </a:prstGeom>
            <a:solidFill>
              <a:srgbClr val="EDEDED"/>
            </a:solidFill>
          </p:spPr>
        </p:sp>
        <p:sp>
          <p:nvSpPr>
            <p:cNvPr id="51" name="AutoShape 28"/>
            <p:cNvSpPr/>
            <p:nvPr/>
          </p:nvSpPr>
          <p:spPr>
            <a:xfrm rot="2700000">
              <a:off x="4035919" y="4035919"/>
              <a:ext cx="348240" cy="348240"/>
            </a:xfrm>
            <a:prstGeom prst="rect">
              <a:avLst/>
            </a:prstGeom>
            <a:solidFill>
              <a:srgbClr val="EDEDED"/>
            </a:solidFill>
          </p:spPr>
        </p:sp>
      </p:grpSp>
      <p:sp>
        <p:nvSpPr>
          <p:cNvPr id="2" name="AutoShape 2"/>
          <p:cNvSpPr/>
          <p:nvPr/>
        </p:nvSpPr>
        <p:spPr>
          <a:xfrm>
            <a:off x="0" y="3263497"/>
            <a:ext cx="5454931" cy="3760006"/>
          </a:xfrm>
          <a:prstGeom prst="rect">
            <a:avLst/>
          </a:prstGeom>
          <a:solidFill>
            <a:srgbClr val="E0F2FD">
              <a:alpha val="75686"/>
            </a:srgbClr>
          </a:solidFill>
        </p:spPr>
      </p:sp>
      <p:sp>
        <p:nvSpPr>
          <p:cNvPr id="32" name="TextBox 32"/>
          <p:cNvSpPr txBox="1"/>
          <p:nvPr/>
        </p:nvSpPr>
        <p:spPr>
          <a:xfrm>
            <a:off x="2203731" y="3706435"/>
            <a:ext cx="3276600" cy="3062377"/>
          </a:xfrm>
          <a:prstGeom prst="rect">
            <a:avLst/>
          </a:prstGeom>
        </p:spPr>
        <p:txBody>
          <a:bodyPr wrap="square" lIns="0" tIns="0" rIns="0" bIns="0" rtlCol="0" anchor="t">
            <a:spAutoFit/>
          </a:bodyPr>
          <a:lstStyle/>
          <a:p>
            <a:pPr algn="ctr"/>
            <a:r>
              <a:rPr lang="en-US" sz="19900" spc="445">
                <a:solidFill>
                  <a:srgbClr val="2B2B2B"/>
                </a:solidFill>
                <a:latin typeface="Bodoni FLF" panose="02000606090000020003"/>
              </a:rPr>
              <a:t>03</a:t>
            </a:r>
          </a:p>
        </p:txBody>
      </p:sp>
      <p:sp>
        <p:nvSpPr>
          <p:cNvPr id="33" name="TextBox 33"/>
          <p:cNvSpPr txBox="1"/>
          <p:nvPr/>
        </p:nvSpPr>
        <p:spPr>
          <a:xfrm>
            <a:off x="6019799" y="4094031"/>
            <a:ext cx="10606069" cy="1354217"/>
          </a:xfrm>
          <a:prstGeom prst="rect">
            <a:avLst/>
          </a:prstGeom>
        </p:spPr>
        <p:txBody>
          <a:bodyPr wrap="square" lIns="0" tIns="0" rIns="0" bIns="0" rtlCol="0" anchor="t">
            <a:spAutoFit/>
          </a:bodyPr>
          <a:lstStyle/>
          <a:p>
            <a:pPr>
              <a:spcBef>
                <a:spcPct val="0"/>
              </a:spcBef>
            </a:pPr>
            <a:r>
              <a:rPr lang="zh-CN" altLang="en-US" sz="8800" spc="204">
                <a:solidFill>
                  <a:srgbClr val="2B2B2B"/>
                </a:solidFill>
                <a:ea typeface="字由点字美玲体" panose="00020600040101000101" charset="-122"/>
              </a:rPr>
              <a:t>项目设计 </a:t>
            </a:r>
            <a:r>
              <a:rPr lang="en-US" altLang="zh-CN" sz="8800" spc="204">
                <a:solidFill>
                  <a:srgbClr val="2B2B2B"/>
                </a:solidFill>
                <a:ea typeface="字由点字美玲体" panose="00020600040101000101" charset="-122"/>
              </a:rPr>
              <a:t>&amp; </a:t>
            </a:r>
            <a:r>
              <a:rPr lang="zh-CN" altLang="en-US" sz="8800" spc="204">
                <a:solidFill>
                  <a:srgbClr val="2B2B2B"/>
                </a:solidFill>
                <a:ea typeface="字由点字美玲体" panose="00020600040101000101" charset="-122"/>
              </a:rPr>
              <a:t>可行性</a:t>
            </a:r>
            <a:endParaRPr lang="en-US" sz="8800" spc="204">
              <a:solidFill>
                <a:srgbClr val="2B2B2B"/>
              </a:solidFill>
              <a:ea typeface="字由点字美玲体" panose="00020600040101000101" charset="-122"/>
            </a:endParaRPr>
          </a:p>
        </p:txBody>
      </p:sp>
      <p:sp>
        <p:nvSpPr>
          <p:cNvPr id="40" name="TextBox 40"/>
          <p:cNvSpPr txBox="1"/>
          <p:nvPr/>
        </p:nvSpPr>
        <p:spPr>
          <a:xfrm>
            <a:off x="6019800" y="5550474"/>
            <a:ext cx="7467600" cy="1846659"/>
          </a:xfrm>
          <a:prstGeom prst="rect">
            <a:avLst/>
          </a:prstGeom>
        </p:spPr>
        <p:txBody>
          <a:bodyPr wrap="square" lIns="0" tIns="0" rIns="0" bIns="0" rtlCol="0" anchor="t">
            <a:spAutoFit/>
          </a:bodyPr>
          <a:lstStyle/>
          <a:p>
            <a:r>
              <a:rPr lang="en-US" altLang="zh-CN" sz="6000" spc="5">
                <a:solidFill>
                  <a:srgbClr val="2B2B2B"/>
                </a:solidFill>
                <a:ea typeface="思源黑体-细体"/>
              </a:rPr>
              <a:t>How we’ll get there</a:t>
            </a:r>
          </a:p>
          <a:p>
            <a:r>
              <a:rPr lang="en-US" altLang="zh-CN" sz="6000" spc="5">
                <a:solidFill>
                  <a:srgbClr val="2B2B2B"/>
                </a:solidFill>
                <a:ea typeface="思源黑体-细体"/>
              </a:rPr>
              <a:t> </a:t>
            </a:r>
            <a:endParaRPr lang="en-US" sz="6000" spc="5">
              <a:solidFill>
                <a:srgbClr val="2B2B2B"/>
              </a:solidFill>
              <a:ea typeface="思源黑体-细体"/>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28720" y="-209550"/>
            <a:ext cx="19997719" cy="1796779"/>
          </a:xfrm>
          <a:prstGeom prst="rect">
            <a:avLst/>
          </a:prstGeom>
          <a:solidFill>
            <a:srgbClr val="E0F2FD">
              <a:alpha val="75686"/>
            </a:srgbClr>
          </a:solidFill>
        </p:spPr>
      </p:sp>
      <p:sp>
        <p:nvSpPr>
          <p:cNvPr id="34" name="TextBox 34"/>
          <p:cNvSpPr txBox="1"/>
          <p:nvPr/>
        </p:nvSpPr>
        <p:spPr>
          <a:xfrm>
            <a:off x="8382000" y="568593"/>
            <a:ext cx="9410700" cy="615553"/>
          </a:xfrm>
          <a:prstGeom prst="rect">
            <a:avLst/>
          </a:prstGeom>
        </p:spPr>
        <p:txBody>
          <a:bodyPr wrap="square" lIns="0" tIns="0" rIns="0" bIns="0" rtlCol="0" anchor="t">
            <a:spAutoFit/>
          </a:bodyPr>
          <a:lstStyle/>
          <a:p>
            <a:pPr algn="r">
              <a:spcBef>
                <a:spcPct val="0"/>
              </a:spcBef>
            </a:pPr>
            <a:r>
              <a:rPr lang="en-US" altLang="zh-CN" sz="4000" b="1" spc="216">
                <a:solidFill>
                  <a:srgbClr val="2B2B2B"/>
                </a:solidFill>
                <a:latin typeface="微软雅黑" panose="020B0503020204020204" pitchFamily="34" charset="-122"/>
                <a:ea typeface="微软雅黑" panose="020B0503020204020204" pitchFamily="34" charset="-122"/>
              </a:rPr>
              <a:t>03</a:t>
            </a:r>
            <a:r>
              <a:rPr lang="zh-CN" altLang="en-US" sz="4000" b="1" spc="216">
                <a:solidFill>
                  <a:srgbClr val="2B2B2B"/>
                </a:solidFill>
                <a:latin typeface="微软雅黑" panose="020B0503020204020204" pitchFamily="34" charset="-122"/>
                <a:ea typeface="微软雅黑" panose="020B0503020204020204" pitchFamily="34" charset="-122"/>
              </a:rPr>
              <a:t>：</a:t>
            </a:r>
            <a:r>
              <a:rPr lang="en-US" altLang="zh-CN" sz="4000" b="1" spc="216">
                <a:solidFill>
                  <a:srgbClr val="2B2B2B"/>
                </a:solidFill>
                <a:latin typeface="微软雅黑" panose="020B0503020204020204" pitchFamily="34" charset="-122"/>
                <a:ea typeface="微软雅黑" panose="020B0503020204020204" pitchFamily="34" charset="-122"/>
              </a:rPr>
              <a:t>How we</a:t>
            </a:r>
            <a:r>
              <a:rPr lang="en-US" altLang="zh-CN" sz="4000" b="1" spc="216">
                <a:solidFill>
                  <a:srgbClr val="2B2B2B"/>
                </a:solidFill>
                <a:ea typeface="微软雅黑" panose="020B0503020204020204" pitchFamily="34" charset="-122"/>
              </a:rPr>
              <a:t>’</a:t>
            </a:r>
            <a:r>
              <a:rPr lang="en-US" altLang="zh-CN" sz="4000" b="1" spc="216">
                <a:solidFill>
                  <a:srgbClr val="2B2B2B"/>
                </a:solidFill>
                <a:latin typeface="微软雅黑" panose="020B0503020204020204" pitchFamily="34" charset="-122"/>
                <a:ea typeface="微软雅黑" panose="020B0503020204020204" pitchFamily="34" charset="-122"/>
              </a:rPr>
              <a:t>ll get there </a:t>
            </a:r>
          </a:p>
        </p:txBody>
      </p:sp>
      <p:sp>
        <p:nvSpPr>
          <p:cNvPr id="52" name="TextBox 6"/>
          <p:cNvSpPr txBox="1"/>
          <p:nvPr/>
        </p:nvSpPr>
        <p:spPr>
          <a:xfrm>
            <a:off x="800100" y="460872"/>
            <a:ext cx="5105400" cy="830997"/>
          </a:xfrm>
          <a:prstGeom prst="rect">
            <a:avLst/>
          </a:prstGeom>
        </p:spPr>
        <p:txBody>
          <a:bodyPr wrap="square" lIns="0" tIns="0" rIns="0" bIns="0" rtlCol="0" anchor="t">
            <a:spAutoFit/>
          </a:bodyPr>
          <a:lstStyle/>
          <a:p>
            <a:pPr>
              <a:spcBef>
                <a:spcPct val="0"/>
              </a:spcBef>
            </a:pPr>
            <a:r>
              <a:rPr lang="zh-CN" altLang="en-US" sz="5400" spc="324">
                <a:latin typeface="字由点字美玲体" panose="00020600040101000101" charset="-122"/>
                <a:ea typeface="字由点字美玲体" panose="00020600040101000101" charset="-122"/>
              </a:rPr>
              <a:t>技术路线</a:t>
            </a:r>
            <a:endParaRPr lang="en-US" sz="5400" spc="324">
              <a:latin typeface="字由点字美玲体" panose="00020600040101000101" charset="-122"/>
              <a:ea typeface="字由点字美玲体" panose="00020600040101000101" charset="-122"/>
            </a:endParaRPr>
          </a:p>
        </p:txBody>
      </p:sp>
      <p:cxnSp>
        <p:nvCxnSpPr>
          <p:cNvPr id="24" name="Straight Connector 3"/>
          <p:cNvCxnSpPr/>
          <p:nvPr/>
        </p:nvCxnSpPr>
        <p:spPr>
          <a:xfrm>
            <a:off x="0" y="5585661"/>
            <a:ext cx="18288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Oval 4"/>
          <p:cNvSpPr/>
          <p:nvPr/>
        </p:nvSpPr>
        <p:spPr>
          <a:xfrm>
            <a:off x="1648440" y="5055942"/>
            <a:ext cx="1044006" cy="1049998"/>
          </a:xfrm>
          <a:prstGeom prst="ellipse">
            <a:avLst/>
          </a:prstGeom>
          <a:solidFill>
            <a:srgbClr val="2985AE"/>
          </a:solidFill>
          <a:ln w="285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8700">
              <a:solidFill>
                <a:schemeClr val="bg1"/>
              </a:solidFill>
            </a:endParaRPr>
          </a:p>
        </p:txBody>
      </p:sp>
      <p:sp>
        <p:nvSpPr>
          <p:cNvPr id="26" name="Oval 5"/>
          <p:cNvSpPr/>
          <p:nvPr/>
        </p:nvSpPr>
        <p:spPr>
          <a:xfrm>
            <a:off x="4973433" y="5055942"/>
            <a:ext cx="1044006" cy="1049998"/>
          </a:xfrm>
          <a:prstGeom prst="ellipse">
            <a:avLst/>
          </a:prstGeom>
          <a:solidFill>
            <a:srgbClr val="2985AE"/>
          </a:solidFill>
          <a:ln w="285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8700">
              <a:solidFill>
                <a:schemeClr val="bg1"/>
              </a:solidFill>
            </a:endParaRPr>
          </a:p>
        </p:txBody>
      </p:sp>
      <p:sp>
        <p:nvSpPr>
          <p:cNvPr id="27" name="Oval 6"/>
          <p:cNvSpPr/>
          <p:nvPr/>
        </p:nvSpPr>
        <p:spPr>
          <a:xfrm>
            <a:off x="8485410" y="5055942"/>
            <a:ext cx="1044006" cy="1049998"/>
          </a:xfrm>
          <a:prstGeom prst="ellipse">
            <a:avLst/>
          </a:prstGeom>
          <a:solidFill>
            <a:srgbClr val="2985AE"/>
          </a:solidFill>
          <a:ln w="285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8700">
              <a:solidFill>
                <a:schemeClr val="bg1"/>
              </a:solidFill>
            </a:endParaRPr>
          </a:p>
        </p:txBody>
      </p:sp>
      <p:sp>
        <p:nvSpPr>
          <p:cNvPr id="28" name="Oval 7"/>
          <p:cNvSpPr/>
          <p:nvPr/>
        </p:nvSpPr>
        <p:spPr>
          <a:xfrm>
            <a:off x="11979411" y="5055942"/>
            <a:ext cx="1044006" cy="1049998"/>
          </a:xfrm>
          <a:prstGeom prst="ellipse">
            <a:avLst/>
          </a:prstGeom>
          <a:solidFill>
            <a:srgbClr val="2985AE"/>
          </a:solidFill>
          <a:ln w="285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8700">
              <a:solidFill>
                <a:schemeClr val="bg1"/>
              </a:solidFill>
            </a:endParaRPr>
          </a:p>
        </p:txBody>
      </p:sp>
      <p:sp>
        <p:nvSpPr>
          <p:cNvPr id="29" name="Oval 8"/>
          <p:cNvSpPr/>
          <p:nvPr/>
        </p:nvSpPr>
        <p:spPr>
          <a:xfrm>
            <a:off x="15304405" y="5055942"/>
            <a:ext cx="1044006" cy="1049998"/>
          </a:xfrm>
          <a:prstGeom prst="ellipse">
            <a:avLst/>
          </a:prstGeom>
          <a:solidFill>
            <a:srgbClr val="2985AE"/>
          </a:solidFill>
          <a:ln w="285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8700">
              <a:solidFill>
                <a:schemeClr val="bg1"/>
              </a:solidFill>
            </a:endParaRPr>
          </a:p>
        </p:txBody>
      </p:sp>
      <p:sp>
        <p:nvSpPr>
          <p:cNvPr id="30" name="Text Box 10"/>
          <p:cNvSpPr txBox="1">
            <a:spLocks noChangeArrowheads="1"/>
          </p:cNvSpPr>
          <p:nvPr/>
        </p:nvSpPr>
        <p:spPr bwMode="auto">
          <a:xfrm>
            <a:off x="819805" y="6193440"/>
            <a:ext cx="2701273" cy="415498"/>
          </a:xfrm>
          <a:prstGeom prst="rect">
            <a:avLst/>
          </a:prstGeom>
          <a:noFill/>
          <a:ln w="9525">
            <a:noFill/>
            <a:miter lim="800000"/>
          </a:ln>
        </p:spPr>
        <p:txBody>
          <a:bodyPr wrap="square" lIns="45720" tIns="22860" rIns="45720" bIns="22860">
            <a:spAutoFit/>
          </a:bodyPr>
          <a:lstStyle/>
          <a:p>
            <a:pPr algn="ctr" defTabSz="1087755"/>
            <a:r>
              <a:rPr lang="en-US" sz="2400" b="1">
                <a:solidFill>
                  <a:srgbClr val="4BACC6"/>
                </a:solidFill>
                <a:latin typeface="Open Sans" panose="020B0606030504020204" pitchFamily="34" charset="0"/>
                <a:ea typeface="Open Sans" panose="020B0606030504020204" pitchFamily="34" charset="0"/>
                <a:cs typeface="Open Sans" panose="020B0606030504020204" pitchFamily="34" charset="0"/>
              </a:rPr>
              <a:t>Step 1</a:t>
            </a:r>
            <a:endParaRPr lang="en-US" sz="1600" b="1">
              <a:solidFill>
                <a:srgbClr val="4BACC6"/>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9" name="Text Box 10"/>
          <p:cNvSpPr txBox="1">
            <a:spLocks noChangeArrowheads="1"/>
          </p:cNvSpPr>
          <p:nvPr/>
        </p:nvSpPr>
        <p:spPr bwMode="auto">
          <a:xfrm>
            <a:off x="381000" y="3133517"/>
            <a:ext cx="4267201" cy="1400383"/>
          </a:xfrm>
          <a:prstGeom prst="rect">
            <a:avLst/>
          </a:prstGeom>
          <a:noFill/>
          <a:ln w="9525">
            <a:noFill/>
            <a:miter lim="800000"/>
          </a:ln>
        </p:spPr>
        <p:txBody>
          <a:bodyPr wrap="square" lIns="45720" tIns="22860" rIns="45720" bIns="22860">
            <a:spAutoFit/>
          </a:bodyPr>
          <a:lstStyle/>
          <a:p>
            <a:pPr algn="just" defTabSz="1087755"/>
            <a:r>
              <a:rPr lang="zh-CN" altLang="en-US" sz="4000" b="1">
                <a:latin typeface="Open Sans" panose="020B0606030504020204" pitchFamily="34" charset="0"/>
                <a:ea typeface="Open Sans" panose="020B0606030504020204" pitchFamily="34" charset="0"/>
                <a:cs typeface="Open Sans" panose="020B0606030504020204" pitchFamily="34" charset="0"/>
              </a:rPr>
              <a:t>裸机程序</a:t>
            </a:r>
            <a:endParaRPr lang="en-US" altLang="zh-CN" sz="4000" b="1">
              <a:latin typeface="Open Sans" panose="020B0606030504020204" pitchFamily="34" charset="0"/>
              <a:ea typeface="Open Sans" panose="020B0606030504020204" pitchFamily="34" charset="0"/>
              <a:cs typeface="Open Sans" panose="020B0606030504020204" pitchFamily="34" charset="0"/>
            </a:endParaRPr>
          </a:p>
          <a:p>
            <a:pPr algn="just" defTabSz="1087755"/>
            <a:r>
              <a:rPr lang="zh-CN" altLang="en-US" sz="2400">
                <a:latin typeface="Open Sans" panose="020B0606030504020204" pitchFamily="34" charset="0"/>
                <a:ea typeface="Open Sans" panose="020B0606030504020204" pitchFamily="34" charset="0"/>
                <a:cs typeface="Open Sans" panose="020B0606030504020204" pitchFamily="34" charset="0"/>
              </a:rPr>
              <a:t>写出能够在 </a:t>
            </a:r>
            <a:r>
              <a:rPr lang="en-US" sz="2400">
                <a:latin typeface="Open Sans" panose="020B0606030504020204" pitchFamily="34" charset="0"/>
                <a:ea typeface="Open Sans" panose="020B0606030504020204" pitchFamily="34" charset="0"/>
                <a:cs typeface="Open Sans" panose="020B0606030504020204" pitchFamily="34" charset="0"/>
              </a:rPr>
              <a:t>x86 </a:t>
            </a:r>
            <a:r>
              <a:rPr lang="zh-CN" altLang="en-US" sz="2400">
                <a:latin typeface="Open Sans" panose="020B0606030504020204" pitchFamily="34" charset="0"/>
                <a:ea typeface="Open Sans" panose="020B0606030504020204" pitchFamily="34" charset="0"/>
                <a:cs typeface="Open Sans" panose="020B0606030504020204" pitchFamily="34" charset="0"/>
              </a:rPr>
              <a:t>机器上直接运行的 </a:t>
            </a:r>
            <a:r>
              <a:rPr lang="en-US" sz="2400">
                <a:latin typeface="Open Sans" panose="020B0606030504020204" pitchFamily="34" charset="0"/>
                <a:ea typeface="Open Sans" panose="020B0606030504020204" pitchFamily="34" charset="0"/>
                <a:cs typeface="Open Sans" panose="020B0606030504020204" pitchFamily="34" charset="0"/>
              </a:rPr>
              <a:t>bare-metal </a:t>
            </a:r>
            <a:r>
              <a:rPr lang="zh-CN" altLang="en-US" sz="2400">
                <a:latin typeface="Open Sans" panose="020B0606030504020204" pitchFamily="34" charset="0"/>
                <a:ea typeface="Open Sans" panose="020B0606030504020204" pitchFamily="34" charset="0"/>
                <a:cs typeface="Open Sans" panose="020B0606030504020204" pitchFamily="34" charset="0"/>
              </a:rPr>
              <a:t>可执行文件</a:t>
            </a:r>
            <a:endParaRPr lang="en-US" sz="2400">
              <a:latin typeface="Open Sans" panose="020B0606030504020204" pitchFamily="34" charset="0"/>
              <a:ea typeface="Open Sans" panose="020B0606030504020204" pitchFamily="34" charset="0"/>
              <a:cs typeface="Open Sans" panose="020B0606030504020204" pitchFamily="34" charset="0"/>
            </a:endParaRPr>
          </a:p>
        </p:txBody>
      </p:sp>
      <p:sp>
        <p:nvSpPr>
          <p:cNvPr id="60" name="Text Box 10"/>
          <p:cNvSpPr txBox="1">
            <a:spLocks noChangeArrowheads="1"/>
          </p:cNvSpPr>
          <p:nvPr/>
        </p:nvSpPr>
        <p:spPr bwMode="auto">
          <a:xfrm>
            <a:off x="3586977" y="7182373"/>
            <a:ext cx="4334208" cy="1400383"/>
          </a:xfrm>
          <a:prstGeom prst="rect">
            <a:avLst/>
          </a:prstGeom>
          <a:noFill/>
          <a:ln w="9525">
            <a:noFill/>
            <a:miter lim="800000"/>
          </a:ln>
        </p:spPr>
        <p:txBody>
          <a:bodyPr wrap="square" lIns="45720" tIns="22860" rIns="45720" bIns="22860">
            <a:spAutoFit/>
          </a:bodyPr>
          <a:lstStyle/>
          <a:p>
            <a:pPr algn="just" defTabSz="1087755"/>
            <a:r>
              <a:rPr lang="zh-CN" altLang="en-US" sz="4000" b="1">
                <a:latin typeface="Open Sans" panose="020B0606030504020204" pitchFamily="34" charset="0"/>
                <a:ea typeface="Open Sans" panose="020B0606030504020204" pitchFamily="34" charset="0"/>
                <a:cs typeface="Open Sans" panose="020B0606030504020204" pitchFamily="34" charset="0"/>
              </a:rPr>
              <a:t>进程调度</a:t>
            </a:r>
            <a:r>
              <a:rPr lang="en-US" altLang="zh-CN" sz="4000" b="1">
                <a:latin typeface="Open Sans" panose="020B0606030504020204" pitchFamily="34" charset="0"/>
                <a:ea typeface="Open Sans" panose="020B0606030504020204" pitchFamily="34" charset="0"/>
                <a:cs typeface="Open Sans" panose="020B0606030504020204" pitchFamily="34" charset="0"/>
              </a:rPr>
              <a:t>&amp;</a:t>
            </a:r>
            <a:r>
              <a:rPr lang="en-US" sz="4000" b="1">
                <a:latin typeface="Open Sans" panose="020B0606030504020204" pitchFamily="34" charset="0"/>
                <a:ea typeface="Open Sans" panose="020B0606030504020204" pitchFamily="34" charset="0"/>
                <a:cs typeface="Open Sans" panose="020B0606030504020204" pitchFamily="34" charset="0"/>
              </a:rPr>
              <a:t>IPC</a:t>
            </a:r>
            <a:endParaRPr lang="en-US" sz="3200" b="1">
              <a:latin typeface="Open Sans" panose="020B0606030504020204" pitchFamily="34" charset="0"/>
              <a:ea typeface="Open Sans" panose="020B0606030504020204" pitchFamily="34" charset="0"/>
              <a:cs typeface="Open Sans" panose="020B0606030504020204" pitchFamily="34" charset="0"/>
            </a:endParaRPr>
          </a:p>
          <a:p>
            <a:pPr algn="just" defTabSz="1087755"/>
            <a:r>
              <a:rPr lang="zh-CN" altLang="en-US" sz="2400">
                <a:latin typeface="Open Sans" panose="020B0606030504020204" pitchFamily="34" charset="0"/>
                <a:ea typeface="Open Sans" panose="020B0606030504020204" pitchFamily="34" charset="0"/>
                <a:cs typeface="Open Sans" panose="020B0606030504020204" pitchFamily="34" charset="0"/>
              </a:rPr>
              <a:t>实现进程调度和 </a:t>
            </a:r>
            <a:r>
              <a:rPr lang="en-US" altLang="zh-CN" sz="2400">
                <a:latin typeface="Open Sans" panose="020B0606030504020204" pitchFamily="34" charset="0"/>
                <a:ea typeface="Open Sans" panose="020B0606030504020204" pitchFamily="34" charset="0"/>
                <a:cs typeface="Open Sans" panose="020B0606030504020204" pitchFamily="34" charset="0"/>
              </a:rPr>
              <a:t>IPC </a:t>
            </a:r>
            <a:r>
              <a:rPr lang="zh-CN" altLang="en-US" sz="2400">
                <a:latin typeface="Open Sans" panose="020B0606030504020204" pitchFamily="34" charset="0"/>
                <a:ea typeface="Open Sans" panose="020B0606030504020204" pitchFamily="34" charset="0"/>
                <a:cs typeface="Open Sans" panose="020B0606030504020204" pitchFamily="34" charset="0"/>
              </a:rPr>
              <a:t>模块</a:t>
            </a:r>
            <a:endParaRPr lang="en-US" altLang="zh-CN" sz="2400">
              <a:latin typeface="Open Sans" panose="020B0606030504020204" pitchFamily="34" charset="0"/>
              <a:ea typeface="Open Sans" panose="020B0606030504020204" pitchFamily="34" charset="0"/>
              <a:cs typeface="Open Sans" panose="020B0606030504020204" pitchFamily="34" charset="0"/>
            </a:endParaRPr>
          </a:p>
          <a:p>
            <a:pPr algn="just" defTabSz="1087755"/>
            <a:r>
              <a:rPr lang="zh-CN" altLang="en-US" sz="2400">
                <a:latin typeface="Open Sans" panose="020B0606030504020204" pitchFamily="34" charset="0"/>
                <a:ea typeface="Open Sans" panose="020B0606030504020204" pitchFamily="34" charset="0"/>
                <a:cs typeface="Open Sans" panose="020B0606030504020204" pitchFamily="34" charset="0"/>
              </a:rPr>
              <a:t>重点关注</a:t>
            </a:r>
            <a:r>
              <a:rPr lang="zh-CN" altLang="en-US" sz="2400" b="1">
                <a:latin typeface="Open Sans" panose="020B0606030504020204" pitchFamily="34" charset="0"/>
                <a:ea typeface="Open Sans" panose="020B0606030504020204" pitchFamily="34" charset="0"/>
                <a:cs typeface="Open Sans" panose="020B0606030504020204" pitchFamily="34" charset="0"/>
              </a:rPr>
              <a:t>高效性</a:t>
            </a:r>
            <a:endParaRPr lang="en-US" sz="2400" b="1">
              <a:latin typeface="Open Sans" panose="020B0606030504020204" pitchFamily="34" charset="0"/>
              <a:ea typeface="Open Sans" panose="020B0606030504020204" pitchFamily="34" charset="0"/>
              <a:cs typeface="Open Sans" panose="020B0606030504020204" pitchFamily="34" charset="0"/>
            </a:endParaRPr>
          </a:p>
        </p:txBody>
      </p:sp>
      <p:sp>
        <p:nvSpPr>
          <p:cNvPr id="61" name="Text Box 10"/>
          <p:cNvSpPr txBox="1">
            <a:spLocks noChangeArrowheads="1"/>
          </p:cNvSpPr>
          <p:nvPr/>
        </p:nvSpPr>
        <p:spPr bwMode="auto">
          <a:xfrm>
            <a:off x="11125200" y="7168515"/>
            <a:ext cx="3731570" cy="1400383"/>
          </a:xfrm>
          <a:prstGeom prst="rect">
            <a:avLst/>
          </a:prstGeom>
          <a:noFill/>
          <a:ln w="9525">
            <a:noFill/>
            <a:miter lim="800000"/>
          </a:ln>
        </p:spPr>
        <p:txBody>
          <a:bodyPr wrap="square" lIns="45720" tIns="22860" rIns="45720" bIns="22860">
            <a:spAutoFit/>
          </a:bodyPr>
          <a:lstStyle/>
          <a:p>
            <a:pPr defTabSz="1087755"/>
            <a:r>
              <a:rPr lang="zh-CN" altLang="en-US" sz="4000" b="1">
                <a:latin typeface="Open Sans" panose="020B0606030504020204" pitchFamily="34" charset="0"/>
                <a:ea typeface="Open Sans" panose="020B0606030504020204" pitchFamily="34" charset="0"/>
                <a:cs typeface="Open Sans" panose="020B0606030504020204" pitchFamily="34" charset="0"/>
              </a:rPr>
              <a:t>并发</a:t>
            </a:r>
            <a:endParaRPr lang="en-US" sz="3200" b="1">
              <a:latin typeface="Open Sans" panose="020B0606030504020204" pitchFamily="34" charset="0"/>
              <a:ea typeface="Open Sans" panose="020B0606030504020204" pitchFamily="34" charset="0"/>
              <a:cs typeface="Open Sans" panose="020B0606030504020204" pitchFamily="34" charset="0"/>
            </a:endParaRPr>
          </a:p>
          <a:p>
            <a:pPr defTabSz="1087755"/>
            <a:r>
              <a:rPr lang="zh-CN" altLang="en-US" sz="2400">
                <a:latin typeface="Open Sans" panose="020B0606030504020204" pitchFamily="34" charset="0"/>
                <a:ea typeface="Open Sans" panose="020B0606030504020204" pitchFamily="34" charset="0"/>
                <a:cs typeface="Open Sans" panose="020B0606030504020204" pitchFamily="34" charset="0"/>
              </a:rPr>
              <a:t>完成高效的线程调度</a:t>
            </a:r>
          </a:p>
          <a:p>
            <a:pPr defTabSz="1087755"/>
            <a:endParaRPr lang="en-US" sz="2400">
              <a:latin typeface="Open Sans" panose="020B0606030504020204" pitchFamily="34" charset="0"/>
              <a:ea typeface="Open Sans" panose="020B0606030504020204" pitchFamily="34" charset="0"/>
              <a:cs typeface="Open Sans" panose="020B0606030504020204" pitchFamily="34" charset="0"/>
            </a:endParaRPr>
          </a:p>
        </p:txBody>
      </p:sp>
      <p:sp>
        <p:nvSpPr>
          <p:cNvPr id="62" name="Text Box 10"/>
          <p:cNvSpPr txBox="1">
            <a:spLocks noChangeArrowheads="1"/>
          </p:cNvSpPr>
          <p:nvPr/>
        </p:nvSpPr>
        <p:spPr bwMode="auto">
          <a:xfrm>
            <a:off x="6779260" y="3089296"/>
            <a:ext cx="4650740" cy="1400383"/>
          </a:xfrm>
          <a:prstGeom prst="rect">
            <a:avLst/>
          </a:prstGeom>
          <a:noFill/>
          <a:ln w="9525">
            <a:noFill/>
            <a:miter lim="800000"/>
          </a:ln>
        </p:spPr>
        <p:txBody>
          <a:bodyPr wrap="square" lIns="45720" tIns="22860" rIns="45720" bIns="22860">
            <a:spAutoFit/>
          </a:bodyPr>
          <a:lstStyle/>
          <a:p>
            <a:pPr defTabSz="1087755"/>
            <a:r>
              <a:rPr lang="zh-CN" altLang="en-US" sz="4000" b="1">
                <a:latin typeface="Open Sans" panose="020B0606030504020204" pitchFamily="34" charset="0"/>
                <a:ea typeface="Open Sans" panose="020B0606030504020204" pitchFamily="34" charset="0"/>
                <a:cs typeface="Open Sans" panose="020B0606030504020204" pitchFamily="34" charset="0"/>
              </a:rPr>
              <a:t>内存管理</a:t>
            </a:r>
            <a:endParaRPr lang="en-US" sz="3200" b="1">
              <a:latin typeface="Open Sans" panose="020B0606030504020204" pitchFamily="34" charset="0"/>
              <a:ea typeface="Open Sans" panose="020B0606030504020204" pitchFamily="34" charset="0"/>
              <a:cs typeface="Open Sans" panose="020B0606030504020204" pitchFamily="34" charset="0"/>
            </a:endParaRPr>
          </a:p>
          <a:p>
            <a:pPr defTabSz="1087755"/>
            <a:r>
              <a:rPr lang="zh-CN" altLang="en-US" sz="2400">
                <a:latin typeface="Open Sans" panose="020B0606030504020204" pitchFamily="34" charset="0"/>
                <a:ea typeface="Open Sans" panose="020B0606030504020204" pitchFamily="34" charset="0"/>
                <a:cs typeface="Open Sans" panose="020B0606030504020204" pitchFamily="34" charset="0"/>
              </a:rPr>
              <a:t>实现动态内存分配及分页改进</a:t>
            </a:r>
            <a:endParaRPr lang="en-US" altLang="zh-CN" sz="2400">
              <a:latin typeface="Open Sans" panose="020B0606030504020204" pitchFamily="34" charset="0"/>
              <a:ea typeface="Open Sans" panose="020B0606030504020204" pitchFamily="34" charset="0"/>
              <a:cs typeface="Open Sans" panose="020B0606030504020204" pitchFamily="34" charset="0"/>
            </a:endParaRPr>
          </a:p>
          <a:p>
            <a:pPr defTabSz="1087755"/>
            <a:r>
              <a:rPr lang="zh-CN" altLang="en-US" sz="2400">
                <a:latin typeface="Open Sans" panose="020B0606030504020204" pitchFamily="34" charset="0"/>
                <a:ea typeface="Open Sans" panose="020B0606030504020204" pitchFamily="34" charset="0"/>
                <a:cs typeface="Open Sans" panose="020B0606030504020204" pitchFamily="34" charset="0"/>
              </a:rPr>
              <a:t>重点关注</a:t>
            </a:r>
            <a:r>
              <a:rPr lang="zh-CN" altLang="en-US" sz="2400" b="1">
                <a:latin typeface="Open Sans" panose="020B0606030504020204" pitchFamily="34" charset="0"/>
                <a:ea typeface="Open Sans" panose="020B0606030504020204" pitchFamily="34" charset="0"/>
                <a:cs typeface="Open Sans" panose="020B0606030504020204" pitchFamily="34" charset="0"/>
              </a:rPr>
              <a:t>安全性</a:t>
            </a:r>
            <a:endParaRPr lang="en-US" sz="2400" b="1">
              <a:latin typeface="Open Sans" panose="020B0606030504020204" pitchFamily="34" charset="0"/>
              <a:ea typeface="Open Sans" panose="020B0606030504020204" pitchFamily="34" charset="0"/>
              <a:cs typeface="Open Sans" panose="020B0606030504020204" pitchFamily="34" charset="0"/>
            </a:endParaRPr>
          </a:p>
        </p:txBody>
      </p:sp>
      <p:sp>
        <p:nvSpPr>
          <p:cNvPr id="64" name="Text Box 10"/>
          <p:cNvSpPr txBox="1">
            <a:spLocks noChangeArrowheads="1"/>
          </p:cNvSpPr>
          <p:nvPr/>
        </p:nvSpPr>
        <p:spPr bwMode="auto">
          <a:xfrm>
            <a:off x="4144798" y="6193440"/>
            <a:ext cx="2701273" cy="415498"/>
          </a:xfrm>
          <a:prstGeom prst="rect">
            <a:avLst/>
          </a:prstGeom>
          <a:noFill/>
          <a:ln w="9525">
            <a:noFill/>
            <a:miter lim="800000"/>
          </a:ln>
        </p:spPr>
        <p:txBody>
          <a:bodyPr wrap="square" lIns="45720" tIns="22860" rIns="45720" bIns="22860">
            <a:spAutoFit/>
          </a:bodyPr>
          <a:lstStyle/>
          <a:p>
            <a:pPr algn="ctr" defTabSz="1087755"/>
            <a:r>
              <a:rPr lang="en-US" altLang="zh-CN" sz="2400" b="1">
                <a:solidFill>
                  <a:srgbClr val="4BACC6"/>
                </a:solidFill>
                <a:latin typeface="Open Sans" panose="020B0606030504020204" pitchFamily="34" charset="0"/>
                <a:ea typeface="Open Sans" panose="020B0606030504020204" pitchFamily="34" charset="0"/>
                <a:cs typeface="Open Sans" panose="020B0606030504020204" pitchFamily="34" charset="0"/>
              </a:rPr>
              <a:t>Step 2</a:t>
            </a:r>
            <a:endParaRPr lang="en-US" altLang="zh-CN" sz="1600" b="1">
              <a:solidFill>
                <a:srgbClr val="4BACC6"/>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5" name="Text Box 10"/>
          <p:cNvSpPr txBox="1">
            <a:spLocks noChangeArrowheads="1"/>
          </p:cNvSpPr>
          <p:nvPr/>
        </p:nvSpPr>
        <p:spPr bwMode="auto">
          <a:xfrm>
            <a:off x="7650783" y="6193440"/>
            <a:ext cx="2701273" cy="415498"/>
          </a:xfrm>
          <a:prstGeom prst="rect">
            <a:avLst/>
          </a:prstGeom>
          <a:noFill/>
          <a:ln w="9525">
            <a:noFill/>
            <a:miter lim="800000"/>
          </a:ln>
        </p:spPr>
        <p:txBody>
          <a:bodyPr wrap="square" lIns="45720" tIns="22860" rIns="45720" bIns="22860">
            <a:spAutoFit/>
          </a:bodyPr>
          <a:lstStyle/>
          <a:p>
            <a:pPr algn="ctr" defTabSz="1087755"/>
            <a:r>
              <a:rPr lang="en-US" altLang="zh-CN" sz="2400" b="1">
                <a:solidFill>
                  <a:srgbClr val="4BACC6"/>
                </a:solidFill>
                <a:latin typeface="Open Sans" panose="020B0606030504020204" pitchFamily="34" charset="0"/>
                <a:ea typeface="Open Sans" panose="020B0606030504020204" pitchFamily="34" charset="0"/>
                <a:cs typeface="Open Sans" panose="020B0606030504020204" pitchFamily="34" charset="0"/>
              </a:rPr>
              <a:t>Step 3</a:t>
            </a:r>
            <a:endParaRPr lang="en-US" altLang="zh-CN" sz="1600" b="1">
              <a:solidFill>
                <a:srgbClr val="4BACC6"/>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6" name="Text Box 10"/>
          <p:cNvSpPr txBox="1">
            <a:spLocks noChangeArrowheads="1"/>
          </p:cNvSpPr>
          <p:nvPr/>
        </p:nvSpPr>
        <p:spPr bwMode="auto">
          <a:xfrm>
            <a:off x="11144785" y="6193440"/>
            <a:ext cx="2701273" cy="415498"/>
          </a:xfrm>
          <a:prstGeom prst="rect">
            <a:avLst/>
          </a:prstGeom>
          <a:noFill/>
          <a:ln w="9525">
            <a:noFill/>
            <a:miter lim="800000"/>
          </a:ln>
        </p:spPr>
        <p:txBody>
          <a:bodyPr wrap="square" lIns="45720" tIns="22860" rIns="45720" bIns="22860">
            <a:spAutoFit/>
          </a:bodyPr>
          <a:lstStyle/>
          <a:p>
            <a:pPr algn="ctr" defTabSz="1087755"/>
            <a:r>
              <a:rPr lang="en-US" altLang="zh-CN" sz="2400" b="1">
                <a:solidFill>
                  <a:srgbClr val="4BACC6"/>
                </a:solidFill>
                <a:latin typeface="Open Sans" panose="020B0606030504020204" pitchFamily="34" charset="0"/>
                <a:ea typeface="Open Sans" panose="020B0606030504020204" pitchFamily="34" charset="0"/>
                <a:cs typeface="Open Sans" panose="020B0606030504020204" pitchFamily="34" charset="0"/>
              </a:rPr>
              <a:t>Step 4</a:t>
            </a:r>
            <a:endParaRPr lang="en-US" altLang="zh-CN" sz="1600" b="1">
              <a:solidFill>
                <a:srgbClr val="4BACC6"/>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7" name="Text Box 10"/>
          <p:cNvSpPr txBox="1">
            <a:spLocks noChangeArrowheads="1"/>
          </p:cNvSpPr>
          <p:nvPr/>
        </p:nvSpPr>
        <p:spPr bwMode="auto">
          <a:xfrm>
            <a:off x="14475770" y="6193440"/>
            <a:ext cx="2701273" cy="415498"/>
          </a:xfrm>
          <a:prstGeom prst="rect">
            <a:avLst/>
          </a:prstGeom>
          <a:noFill/>
          <a:ln w="9525">
            <a:noFill/>
            <a:miter lim="800000"/>
          </a:ln>
        </p:spPr>
        <p:txBody>
          <a:bodyPr wrap="square" lIns="45720" tIns="22860" rIns="45720" bIns="22860">
            <a:spAutoFit/>
          </a:bodyPr>
          <a:lstStyle/>
          <a:p>
            <a:pPr algn="ctr" defTabSz="1087755"/>
            <a:r>
              <a:rPr lang="en-US" altLang="zh-CN" sz="2400" b="1">
                <a:solidFill>
                  <a:srgbClr val="4BACC6"/>
                </a:solidFill>
                <a:latin typeface="Open Sans" panose="020B0606030504020204" pitchFamily="34" charset="0"/>
                <a:ea typeface="Open Sans" panose="020B0606030504020204" pitchFamily="34" charset="0"/>
                <a:cs typeface="Open Sans" panose="020B0606030504020204" pitchFamily="34" charset="0"/>
              </a:rPr>
              <a:t>Step 5</a:t>
            </a:r>
            <a:endParaRPr lang="en-US" altLang="zh-CN" sz="1600" b="1">
              <a:solidFill>
                <a:srgbClr val="4BACC6"/>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68" name="Group 37"/>
          <p:cNvGrpSpPr/>
          <p:nvPr/>
        </p:nvGrpSpPr>
        <p:grpSpPr>
          <a:xfrm>
            <a:off x="1864034" y="5331608"/>
            <a:ext cx="612818" cy="498666"/>
            <a:chOff x="1550139" y="1314466"/>
            <a:chExt cx="509139" cy="414300"/>
          </a:xfrm>
          <a:solidFill>
            <a:schemeClr val="bg1"/>
          </a:solidFill>
        </p:grpSpPr>
        <p:sp>
          <p:nvSpPr>
            <p:cNvPr id="69" name="Freeform 5"/>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4400"/>
            </a:p>
          </p:txBody>
        </p:sp>
        <p:sp>
          <p:nvSpPr>
            <p:cNvPr id="70" name="Freeform 6"/>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4400"/>
            </a:p>
          </p:txBody>
        </p:sp>
        <p:sp>
          <p:nvSpPr>
            <p:cNvPr id="71" name="Oval 7"/>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4400"/>
            </a:p>
          </p:txBody>
        </p:sp>
      </p:grpSp>
      <p:grpSp>
        <p:nvGrpSpPr>
          <p:cNvPr id="72" name="Group 41"/>
          <p:cNvGrpSpPr/>
          <p:nvPr/>
        </p:nvGrpSpPr>
        <p:grpSpPr>
          <a:xfrm>
            <a:off x="8646311" y="5246598"/>
            <a:ext cx="722202" cy="710740"/>
            <a:chOff x="1587575" y="2265358"/>
            <a:chExt cx="314468" cy="309477"/>
          </a:xfrm>
          <a:solidFill>
            <a:schemeClr val="bg1"/>
          </a:solidFill>
        </p:grpSpPr>
        <p:sp>
          <p:nvSpPr>
            <p:cNvPr id="73" name="Freeform 59"/>
            <p:cNvSpPr>
              <a:spLocks noEditPoints="1"/>
            </p:cNvSpPr>
            <p:nvPr/>
          </p:nvSpPr>
          <p:spPr bwMode="auto">
            <a:xfrm>
              <a:off x="1587575" y="2265358"/>
              <a:ext cx="314468" cy="309477"/>
            </a:xfrm>
            <a:custGeom>
              <a:avLst/>
              <a:gdLst>
                <a:gd name="T0" fmla="*/ 82 w 95"/>
                <a:gd name="T1" fmla="*/ 57 h 93"/>
                <a:gd name="T2" fmla="*/ 95 w 95"/>
                <a:gd name="T3" fmla="*/ 51 h 93"/>
                <a:gd name="T4" fmla="*/ 95 w 95"/>
                <a:gd name="T5" fmla="*/ 41 h 93"/>
                <a:gd name="T6" fmla="*/ 82 w 95"/>
                <a:gd name="T7" fmla="*/ 36 h 93"/>
                <a:gd name="T8" fmla="*/ 80 w 95"/>
                <a:gd name="T9" fmla="*/ 30 h 93"/>
                <a:gd name="T10" fmla="*/ 85 w 95"/>
                <a:gd name="T11" fmla="*/ 17 h 93"/>
                <a:gd name="T12" fmla="*/ 77 w 95"/>
                <a:gd name="T13" fmla="*/ 10 h 93"/>
                <a:gd name="T14" fmla="*/ 64 w 95"/>
                <a:gd name="T15" fmla="*/ 15 h 93"/>
                <a:gd name="T16" fmla="*/ 59 w 95"/>
                <a:gd name="T17" fmla="*/ 13 h 93"/>
                <a:gd name="T18" fmla="*/ 53 w 95"/>
                <a:gd name="T19" fmla="*/ 0 h 93"/>
                <a:gd name="T20" fmla="*/ 42 w 95"/>
                <a:gd name="T21" fmla="*/ 0 h 93"/>
                <a:gd name="T22" fmla="*/ 37 w 95"/>
                <a:gd name="T23" fmla="*/ 13 h 93"/>
                <a:gd name="T24" fmla="*/ 31 w 95"/>
                <a:gd name="T25" fmla="*/ 15 h 93"/>
                <a:gd name="T26" fmla="*/ 18 w 95"/>
                <a:gd name="T27" fmla="*/ 10 h 93"/>
                <a:gd name="T28" fmla="*/ 10 w 95"/>
                <a:gd name="T29" fmla="*/ 17 h 93"/>
                <a:gd name="T30" fmla="*/ 16 w 95"/>
                <a:gd name="T31" fmla="*/ 30 h 93"/>
                <a:gd name="T32" fmla="*/ 13 w 95"/>
                <a:gd name="T33" fmla="*/ 36 h 93"/>
                <a:gd name="T34" fmla="*/ 0 w 95"/>
                <a:gd name="T35" fmla="*/ 41 h 93"/>
                <a:gd name="T36" fmla="*/ 0 w 95"/>
                <a:gd name="T37" fmla="*/ 52 h 93"/>
                <a:gd name="T38" fmla="*/ 13 w 95"/>
                <a:gd name="T39" fmla="*/ 57 h 93"/>
                <a:gd name="T40" fmla="*/ 16 w 95"/>
                <a:gd name="T41" fmla="*/ 63 h 93"/>
                <a:gd name="T42" fmla="*/ 11 w 95"/>
                <a:gd name="T43" fmla="*/ 76 h 93"/>
                <a:gd name="T44" fmla="*/ 18 w 95"/>
                <a:gd name="T45" fmla="*/ 83 h 93"/>
                <a:gd name="T46" fmla="*/ 31 w 95"/>
                <a:gd name="T47" fmla="*/ 78 h 93"/>
                <a:gd name="T48" fmla="*/ 37 w 95"/>
                <a:gd name="T49" fmla="*/ 80 h 93"/>
                <a:gd name="T50" fmla="*/ 43 w 95"/>
                <a:gd name="T51" fmla="*/ 93 h 93"/>
                <a:gd name="T52" fmla="*/ 53 w 95"/>
                <a:gd name="T53" fmla="*/ 93 h 93"/>
                <a:gd name="T54" fmla="*/ 59 w 95"/>
                <a:gd name="T55" fmla="*/ 80 h 93"/>
                <a:gd name="T56" fmla="*/ 64 w 95"/>
                <a:gd name="T57" fmla="*/ 78 h 93"/>
                <a:gd name="T58" fmla="*/ 78 w 95"/>
                <a:gd name="T59" fmla="*/ 83 h 93"/>
                <a:gd name="T60" fmla="*/ 85 w 95"/>
                <a:gd name="T61" fmla="*/ 75 h 93"/>
                <a:gd name="T62" fmla="*/ 80 w 95"/>
                <a:gd name="T63" fmla="*/ 63 h 93"/>
                <a:gd name="T64" fmla="*/ 82 w 95"/>
                <a:gd name="T65" fmla="*/ 57 h 93"/>
                <a:gd name="T66" fmla="*/ 48 w 95"/>
                <a:gd name="T67" fmla="*/ 61 h 93"/>
                <a:gd name="T68" fmla="*/ 33 w 95"/>
                <a:gd name="T69" fmla="*/ 46 h 93"/>
                <a:gd name="T70" fmla="*/ 48 w 95"/>
                <a:gd name="T71" fmla="*/ 32 h 93"/>
                <a:gd name="T72" fmla="*/ 63 w 95"/>
                <a:gd name="T73" fmla="*/ 46 h 93"/>
                <a:gd name="T74" fmla="*/ 48 w 95"/>
                <a:gd name="T75" fmla="*/ 6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3">
                  <a:moveTo>
                    <a:pt x="82" y="57"/>
                  </a:moveTo>
                  <a:cubicBezTo>
                    <a:pt x="82" y="57"/>
                    <a:pt x="95" y="52"/>
                    <a:pt x="95" y="51"/>
                  </a:cubicBezTo>
                  <a:cubicBezTo>
                    <a:pt x="95" y="41"/>
                    <a:pt x="95" y="41"/>
                    <a:pt x="95" y="41"/>
                  </a:cubicBezTo>
                  <a:cubicBezTo>
                    <a:pt x="95" y="40"/>
                    <a:pt x="82" y="36"/>
                    <a:pt x="82" y="36"/>
                  </a:cubicBezTo>
                  <a:cubicBezTo>
                    <a:pt x="80" y="30"/>
                    <a:pt x="80" y="30"/>
                    <a:pt x="80" y="30"/>
                  </a:cubicBezTo>
                  <a:cubicBezTo>
                    <a:pt x="80" y="30"/>
                    <a:pt x="85" y="17"/>
                    <a:pt x="85" y="17"/>
                  </a:cubicBezTo>
                  <a:cubicBezTo>
                    <a:pt x="77" y="10"/>
                    <a:pt x="77" y="10"/>
                    <a:pt x="77" y="10"/>
                  </a:cubicBezTo>
                  <a:cubicBezTo>
                    <a:pt x="77" y="9"/>
                    <a:pt x="64" y="15"/>
                    <a:pt x="64" y="15"/>
                  </a:cubicBezTo>
                  <a:cubicBezTo>
                    <a:pt x="59" y="13"/>
                    <a:pt x="59" y="13"/>
                    <a:pt x="59" y="13"/>
                  </a:cubicBezTo>
                  <a:cubicBezTo>
                    <a:pt x="59" y="13"/>
                    <a:pt x="53" y="0"/>
                    <a:pt x="53" y="0"/>
                  </a:cubicBezTo>
                  <a:cubicBezTo>
                    <a:pt x="42" y="0"/>
                    <a:pt x="42" y="0"/>
                    <a:pt x="42" y="0"/>
                  </a:cubicBezTo>
                  <a:cubicBezTo>
                    <a:pt x="42" y="0"/>
                    <a:pt x="37" y="13"/>
                    <a:pt x="37" y="13"/>
                  </a:cubicBezTo>
                  <a:cubicBezTo>
                    <a:pt x="31" y="15"/>
                    <a:pt x="31" y="15"/>
                    <a:pt x="31" y="15"/>
                  </a:cubicBezTo>
                  <a:cubicBezTo>
                    <a:pt x="31" y="15"/>
                    <a:pt x="18" y="10"/>
                    <a:pt x="18" y="10"/>
                  </a:cubicBezTo>
                  <a:cubicBezTo>
                    <a:pt x="10" y="17"/>
                    <a:pt x="10" y="17"/>
                    <a:pt x="10" y="17"/>
                  </a:cubicBezTo>
                  <a:cubicBezTo>
                    <a:pt x="10" y="18"/>
                    <a:pt x="16" y="30"/>
                    <a:pt x="16" y="30"/>
                  </a:cubicBezTo>
                  <a:cubicBezTo>
                    <a:pt x="13" y="36"/>
                    <a:pt x="13" y="36"/>
                    <a:pt x="13" y="36"/>
                  </a:cubicBezTo>
                  <a:cubicBezTo>
                    <a:pt x="13" y="36"/>
                    <a:pt x="0" y="41"/>
                    <a:pt x="0" y="41"/>
                  </a:cubicBezTo>
                  <a:cubicBezTo>
                    <a:pt x="0" y="52"/>
                    <a:pt x="0" y="52"/>
                    <a:pt x="0" y="52"/>
                  </a:cubicBezTo>
                  <a:cubicBezTo>
                    <a:pt x="0" y="52"/>
                    <a:pt x="13" y="57"/>
                    <a:pt x="13" y="57"/>
                  </a:cubicBezTo>
                  <a:cubicBezTo>
                    <a:pt x="16" y="63"/>
                    <a:pt x="16" y="63"/>
                    <a:pt x="16" y="63"/>
                  </a:cubicBezTo>
                  <a:cubicBezTo>
                    <a:pt x="16" y="63"/>
                    <a:pt x="10" y="75"/>
                    <a:pt x="11" y="76"/>
                  </a:cubicBezTo>
                  <a:cubicBezTo>
                    <a:pt x="18" y="83"/>
                    <a:pt x="18" y="83"/>
                    <a:pt x="18" y="83"/>
                  </a:cubicBezTo>
                  <a:cubicBezTo>
                    <a:pt x="19" y="84"/>
                    <a:pt x="31" y="78"/>
                    <a:pt x="31" y="78"/>
                  </a:cubicBezTo>
                  <a:cubicBezTo>
                    <a:pt x="37" y="80"/>
                    <a:pt x="37" y="80"/>
                    <a:pt x="37" y="80"/>
                  </a:cubicBezTo>
                  <a:cubicBezTo>
                    <a:pt x="37" y="80"/>
                    <a:pt x="42" y="93"/>
                    <a:pt x="43" y="93"/>
                  </a:cubicBezTo>
                  <a:cubicBezTo>
                    <a:pt x="53" y="93"/>
                    <a:pt x="53" y="93"/>
                    <a:pt x="53" y="93"/>
                  </a:cubicBezTo>
                  <a:cubicBezTo>
                    <a:pt x="54" y="93"/>
                    <a:pt x="59" y="80"/>
                    <a:pt x="59" y="80"/>
                  </a:cubicBezTo>
                  <a:cubicBezTo>
                    <a:pt x="64" y="78"/>
                    <a:pt x="64" y="78"/>
                    <a:pt x="64" y="78"/>
                  </a:cubicBezTo>
                  <a:cubicBezTo>
                    <a:pt x="64" y="78"/>
                    <a:pt x="77" y="83"/>
                    <a:pt x="78" y="83"/>
                  </a:cubicBezTo>
                  <a:cubicBezTo>
                    <a:pt x="85" y="75"/>
                    <a:pt x="85" y="75"/>
                    <a:pt x="85" y="75"/>
                  </a:cubicBezTo>
                  <a:cubicBezTo>
                    <a:pt x="86" y="75"/>
                    <a:pt x="80" y="63"/>
                    <a:pt x="80" y="63"/>
                  </a:cubicBezTo>
                  <a:lnTo>
                    <a:pt x="82" y="57"/>
                  </a:lnTo>
                  <a:close/>
                  <a:moveTo>
                    <a:pt x="48" y="61"/>
                  </a:moveTo>
                  <a:cubicBezTo>
                    <a:pt x="39" y="61"/>
                    <a:pt x="33" y="55"/>
                    <a:pt x="33" y="46"/>
                  </a:cubicBezTo>
                  <a:cubicBezTo>
                    <a:pt x="33" y="38"/>
                    <a:pt x="39" y="32"/>
                    <a:pt x="48" y="32"/>
                  </a:cubicBezTo>
                  <a:cubicBezTo>
                    <a:pt x="56" y="32"/>
                    <a:pt x="63" y="38"/>
                    <a:pt x="63" y="46"/>
                  </a:cubicBezTo>
                  <a:cubicBezTo>
                    <a:pt x="63" y="55"/>
                    <a:pt x="56" y="61"/>
                    <a:pt x="48"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4400"/>
            </a:p>
          </p:txBody>
        </p:sp>
        <p:sp>
          <p:nvSpPr>
            <p:cNvPr id="74" name="Oval 60"/>
            <p:cNvSpPr>
              <a:spLocks noChangeArrowheads="1"/>
            </p:cNvSpPr>
            <p:nvPr/>
          </p:nvSpPr>
          <p:spPr bwMode="auto">
            <a:xfrm>
              <a:off x="1712364" y="2387652"/>
              <a:ext cx="64890" cy="6239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4400"/>
            </a:p>
          </p:txBody>
        </p:sp>
      </p:grpSp>
      <p:sp>
        <p:nvSpPr>
          <p:cNvPr id="75" name="Freeform 64"/>
          <p:cNvSpPr>
            <a:spLocks noEditPoints="1"/>
          </p:cNvSpPr>
          <p:nvPr/>
        </p:nvSpPr>
        <p:spPr bwMode="auto">
          <a:xfrm>
            <a:off x="15542009" y="5364564"/>
            <a:ext cx="568797" cy="543089"/>
          </a:xfrm>
          <a:custGeom>
            <a:avLst/>
            <a:gdLst>
              <a:gd name="T0" fmla="*/ 125 w 133"/>
              <a:gd name="T1" fmla="*/ 0 h 127"/>
              <a:gd name="T2" fmla="*/ 9 w 133"/>
              <a:gd name="T3" fmla="*/ 0 h 127"/>
              <a:gd name="T4" fmla="*/ 0 w 133"/>
              <a:gd name="T5" fmla="*/ 9 h 127"/>
              <a:gd name="T6" fmla="*/ 0 w 133"/>
              <a:gd name="T7" fmla="*/ 91 h 127"/>
              <a:gd name="T8" fmla="*/ 9 w 133"/>
              <a:gd name="T9" fmla="*/ 100 h 127"/>
              <a:gd name="T10" fmla="*/ 53 w 133"/>
              <a:gd name="T11" fmla="*/ 100 h 127"/>
              <a:gd name="T12" fmla="*/ 40 w 133"/>
              <a:gd name="T13" fmla="*/ 118 h 127"/>
              <a:gd name="T14" fmla="*/ 40 w 133"/>
              <a:gd name="T15" fmla="*/ 127 h 127"/>
              <a:gd name="T16" fmla="*/ 53 w 133"/>
              <a:gd name="T17" fmla="*/ 127 h 127"/>
              <a:gd name="T18" fmla="*/ 80 w 133"/>
              <a:gd name="T19" fmla="*/ 127 h 127"/>
              <a:gd name="T20" fmla="*/ 94 w 133"/>
              <a:gd name="T21" fmla="*/ 127 h 127"/>
              <a:gd name="T22" fmla="*/ 94 w 133"/>
              <a:gd name="T23" fmla="*/ 118 h 127"/>
              <a:gd name="T24" fmla="*/ 80 w 133"/>
              <a:gd name="T25" fmla="*/ 100 h 127"/>
              <a:gd name="T26" fmla="*/ 125 w 133"/>
              <a:gd name="T27" fmla="*/ 100 h 127"/>
              <a:gd name="T28" fmla="*/ 133 w 133"/>
              <a:gd name="T29" fmla="*/ 91 h 127"/>
              <a:gd name="T30" fmla="*/ 133 w 133"/>
              <a:gd name="T31" fmla="*/ 9 h 127"/>
              <a:gd name="T32" fmla="*/ 125 w 133"/>
              <a:gd name="T33" fmla="*/ 0 h 127"/>
              <a:gd name="T34" fmla="*/ 60 w 133"/>
              <a:gd name="T35" fmla="*/ 89 h 127"/>
              <a:gd name="T36" fmla="*/ 67 w 133"/>
              <a:gd name="T37" fmla="*/ 82 h 127"/>
              <a:gd name="T38" fmla="*/ 75 w 133"/>
              <a:gd name="T39" fmla="*/ 89 h 127"/>
              <a:gd name="T40" fmla="*/ 67 w 133"/>
              <a:gd name="T41" fmla="*/ 97 h 127"/>
              <a:gd name="T42" fmla="*/ 60 w 133"/>
              <a:gd name="T43" fmla="*/ 89 h 127"/>
              <a:gd name="T44" fmla="*/ 124 w 133"/>
              <a:gd name="T45" fmla="*/ 79 h 127"/>
              <a:gd name="T46" fmla="*/ 10 w 133"/>
              <a:gd name="T47" fmla="*/ 79 h 127"/>
              <a:gd name="T48" fmla="*/ 10 w 133"/>
              <a:gd name="T49" fmla="*/ 10 h 127"/>
              <a:gd name="T50" fmla="*/ 124 w 133"/>
              <a:gd name="T51" fmla="*/ 10 h 127"/>
              <a:gd name="T52" fmla="*/ 124 w 133"/>
              <a:gd name="T53" fmla="*/ 7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27">
                <a:moveTo>
                  <a:pt x="125" y="0"/>
                </a:moveTo>
                <a:cubicBezTo>
                  <a:pt x="9" y="0"/>
                  <a:pt x="9" y="0"/>
                  <a:pt x="9" y="0"/>
                </a:cubicBezTo>
                <a:cubicBezTo>
                  <a:pt x="4" y="0"/>
                  <a:pt x="0" y="4"/>
                  <a:pt x="0" y="9"/>
                </a:cubicBezTo>
                <a:cubicBezTo>
                  <a:pt x="0" y="91"/>
                  <a:pt x="0" y="91"/>
                  <a:pt x="0" y="91"/>
                </a:cubicBezTo>
                <a:cubicBezTo>
                  <a:pt x="0" y="96"/>
                  <a:pt x="4" y="100"/>
                  <a:pt x="9" y="100"/>
                </a:cubicBezTo>
                <a:cubicBezTo>
                  <a:pt x="53" y="100"/>
                  <a:pt x="53" y="100"/>
                  <a:pt x="53" y="100"/>
                </a:cubicBezTo>
                <a:cubicBezTo>
                  <a:pt x="53" y="100"/>
                  <a:pt x="55" y="118"/>
                  <a:pt x="40" y="118"/>
                </a:cubicBezTo>
                <a:cubicBezTo>
                  <a:pt x="40" y="127"/>
                  <a:pt x="40" y="127"/>
                  <a:pt x="40" y="127"/>
                </a:cubicBezTo>
                <a:cubicBezTo>
                  <a:pt x="53" y="127"/>
                  <a:pt x="53" y="127"/>
                  <a:pt x="53" y="127"/>
                </a:cubicBezTo>
                <a:cubicBezTo>
                  <a:pt x="80" y="127"/>
                  <a:pt x="80" y="127"/>
                  <a:pt x="80" y="127"/>
                </a:cubicBezTo>
                <a:cubicBezTo>
                  <a:pt x="94" y="127"/>
                  <a:pt x="94" y="127"/>
                  <a:pt x="94" y="127"/>
                </a:cubicBezTo>
                <a:cubicBezTo>
                  <a:pt x="94" y="118"/>
                  <a:pt x="94" y="118"/>
                  <a:pt x="94" y="118"/>
                </a:cubicBezTo>
                <a:cubicBezTo>
                  <a:pt x="78" y="118"/>
                  <a:pt x="80" y="100"/>
                  <a:pt x="80" y="100"/>
                </a:cubicBezTo>
                <a:cubicBezTo>
                  <a:pt x="125" y="100"/>
                  <a:pt x="125" y="100"/>
                  <a:pt x="125" y="100"/>
                </a:cubicBezTo>
                <a:cubicBezTo>
                  <a:pt x="129" y="100"/>
                  <a:pt x="133" y="96"/>
                  <a:pt x="133" y="91"/>
                </a:cubicBezTo>
                <a:cubicBezTo>
                  <a:pt x="133" y="9"/>
                  <a:pt x="133" y="9"/>
                  <a:pt x="133" y="9"/>
                </a:cubicBezTo>
                <a:cubicBezTo>
                  <a:pt x="133" y="4"/>
                  <a:pt x="129" y="0"/>
                  <a:pt x="125" y="0"/>
                </a:cubicBezTo>
                <a:close/>
                <a:moveTo>
                  <a:pt x="60" y="89"/>
                </a:moveTo>
                <a:cubicBezTo>
                  <a:pt x="60" y="85"/>
                  <a:pt x="63" y="82"/>
                  <a:pt x="67" y="82"/>
                </a:cubicBezTo>
                <a:cubicBezTo>
                  <a:pt x="72" y="82"/>
                  <a:pt x="75" y="85"/>
                  <a:pt x="75" y="89"/>
                </a:cubicBezTo>
                <a:cubicBezTo>
                  <a:pt x="75" y="94"/>
                  <a:pt x="72" y="97"/>
                  <a:pt x="67" y="97"/>
                </a:cubicBezTo>
                <a:cubicBezTo>
                  <a:pt x="63" y="97"/>
                  <a:pt x="60" y="94"/>
                  <a:pt x="60" y="89"/>
                </a:cubicBezTo>
                <a:close/>
                <a:moveTo>
                  <a:pt x="124" y="79"/>
                </a:moveTo>
                <a:cubicBezTo>
                  <a:pt x="10" y="79"/>
                  <a:pt x="10" y="79"/>
                  <a:pt x="10" y="79"/>
                </a:cubicBezTo>
                <a:cubicBezTo>
                  <a:pt x="10" y="10"/>
                  <a:pt x="10" y="10"/>
                  <a:pt x="10" y="10"/>
                </a:cubicBezTo>
                <a:cubicBezTo>
                  <a:pt x="124" y="10"/>
                  <a:pt x="124" y="10"/>
                  <a:pt x="124" y="10"/>
                </a:cubicBezTo>
                <a:lnTo>
                  <a:pt x="124" y="79"/>
                </a:lnTo>
                <a:close/>
              </a:path>
            </a:pathLst>
          </a:custGeom>
          <a:solidFill>
            <a:schemeClr val="bg1"/>
          </a:solidFill>
          <a:ln>
            <a:noFill/>
          </a:ln>
        </p:spPr>
        <p:txBody>
          <a:bodyPr vert="horz" wrap="square" lIns="91440" tIns="45720" rIns="91440" bIns="45720" numCol="1" anchor="t" anchorCtr="0" compatLnSpc="1"/>
          <a:lstStyle/>
          <a:p>
            <a:endParaRPr lang="en-US" sz="4400"/>
          </a:p>
        </p:txBody>
      </p:sp>
      <p:sp>
        <p:nvSpPr>
          <p:cNvPr id="76" name="Freeform 105"/>
          <p:cNvSpPr>
            <a:spLocks noEditPoints="1"/>
          </p:cNvSpPr>
          <p:nvPr/>
        </p:nvSpPr>
        <p:spPr bwMode="auto">
          <a:xfrm>
            <a:off x="12246350" y="5389066"/>
            <a:ext cx="510126" cy="449944"/>
          </a:xfrm>
          <a:custGeom>
            <a:avLst/>
            <a:gdLst>
              <a:gd name="T0" fmla="*/ 133 w 134"/>
              <a:gd name="T1" fmla="*/ 16 h 118"/>
              <a:gd name="T2" fmla="*/ 121 w 134"/>
              <a:gd name="T3" fmla="*/ 4 h 118"/>
              <a:gd name="T4" fmla="*/ 115 w 134"/>
              <a:gd name="T5" fmla="*/ 4 h 118"/>
              <a:gd name="T6" fmla="*/ 114 w 134"/>
              <a:gd name="T7" fmla="*/ 7 h 118"/>
              <a:gd name="T8" fmla="*/ 111 w 134"/>
              <a:gd name="T9" fmla="*/ 8 h 118"/>
              <a:gd name="T10" fmla="*/ 111 w 134"/>
              <a:gd name="T11" fmla="*/ 8 h 118"/>
              <a:gd name="T12" fmla="*/ 81 w 134"/>
              <a:gd name="T13" fmla="*/ 39 h 118"/>
              <a:gd name="T14" fmla="*/ 79 w 134"/>
              <a:gd name="T15" fmla="*/ 46 h 118"/>
              <a:gd name="T16" fmla="*/ 82 w 134"/>
              <a:gd name="T17" fmla="*/ 50 h 118"/>
              <a:gd name="T18" fmla="*/ 82 w 134"/>
              <a:gd name="T19" fmla="*/ 50 h 118"/>
              <a:gd name="T20" fmla="*/ 82 w 134"/>
              <a:gd name="T21" fmla="*/ 50 h 118"/>
              <a:gd name="T22" fmla="*/ 76 w 134"/>
              <a:gd name="T23" fmla="*/ 57 h 118"/>
              <a:gd name="T24" fmla="*/ 54 w 134"/>
              <a:gd name="T25" fmla="*/ 35 h 118"/>
              <a:gd name="T26" fmla="*/ 47 w 134"/>
              <a:gd name="T27" fmla="*/ 9 h 118"/>
              <a:gd name="T28" fmla="*/ 21 w 134"/>
              <a:gd name="T29" fmla="*/ 2 h 118"/>
              <a:gd name="T30" fmla="*/ 36 w 134"/>
              <a:gd name="T31" fmla="*/ 17 h 118"/>
              <a:gd name="T32" fmla="*/ 32 w 134"/>
              <a:gd name="T33" fmla="*/ 32 h 118"/>
              <a:gd name="T34" fmla="*/ 18 w 134"/>
              <a:gd name="T35" fmla="*/ 36 h 118"/>
              <a:gd name="T36" fmla="*/ 3 w 134"/>
              <a:gd name="T37" fmla="*/ 21 h 118"/>
              <a:gd name="T38" fmla="*/ 9 w 134"/>
              <a:gd name="T39" fmla="*/ 46 h 118"/>
              <a:gd name="T40" fmla="*/ 36 w 134"/>
              <a:gd name="T41" fmla="*/ 53 h 118"/>
              <a:gd name="T42" fmla="*/ 36 w 134"/>
              <a:gd name="T43" fmla="*/ 53 h 118"/>
              <a:gd name="T44" fmla="*/ 58 w 134"/>
              <a:gd name="T45" fmla="*/ 74 h 118"/>
              <a:gd name="T46" fmla="*/ 37 w 134"/>
              <a:gd name="T47" fmla="*/ 95 h 118"/>
              <a:gd name="T48" fmla="*/ 36 w 134"/>
              <a:gd name="T49" fmla="*/ 94 h 118"/>
              <a:gd name="T50" fmla="*/ 31 w 134"/>
              <a:gd name="T51" fmla="*/ 98 h 118"/>
              <a:gd name="T52" fmla="*/ 21 w 134"/>
              <a:gd name="T53" fmla="*/ 114 h 118"/>
              <a:gd name="T54" fmla="*/ 23 w 134"/>
              <a:gd name="T55" fmla="*/ 116 h 118"/>
              <a:gd name="T56" fmla="*/ 39 w 134"/>
              <a:gd name="T57" fmla="*/ 107 h 118"/>
              <a:gd name="T58" fmla="*/ 43 w 134"/>
              <a:gd name="T59" fmla="*/ 101 h 118"/>
              <a:gd name="T60" fmla="*/ 42 w 134"/>
              <a:gd name="T61" fmla="*/ 100 h 118"/>
              <a:gd name="T62" fmla="*/ 63 w 134"/>
              <a:gd name="T63" fmla="*/ 79 h 118"/>
              <a:gd name="T64" fmla="*/ 98 w 134"/>
              <a:gd name="T65" fmla="*/ 114 h 118"/>
              <a:gd name="T66" fmla="*/ 107 w 134"/>
              <a:gd name="T67" fmla="*/ 118 h 118"/>
              <a:gd name="T68" fmla="*/ 116 w 134"/>
              <a:gd name="T69" fmla="*/ 114 h 118"/>
              <a:gd name="T70" fmla="*/ 116 w 134"/>
              <a:gd name="T71" fmla="*/ 97 h 118"/>
              <a:gd name="T72" fmla="*/ 80 w 134"/>
              <a:gd name="T73" fmla="*/ 61 h 118"/>
              <a:gd name="T74" fmla="*/ 87 w 134"/>
              <a:gd name="T75" fmla="*/ 55 h 118"/>
              <a:gd name="T76" fmla="*/ 90 w 134"/>
              <a:gd name="T77" fmla="*/ 58 h 118"/>
              <a:gd name="T78" fmla="*/ 98 w 134"/>
              <a:gd name="T79" fmla="*/ 56 h 118"/>
              <a:gd name="T80" fmla="*/ 128 w 134"/>
              <a:gd name="T81" fmla="*/ 26 h 118"/>
              <a:gd name="T82" fmla="*/ 128 w 134"/>
              <a:gd name="T83" fmla="*/ 25 h 118"/>
              <a:gd name="T84" fmla="*/ 128 w 134"/>
              <a:gd name="T85" fmla="*/ 25 h 118"/>
              <a:gd name="T86" fmla="*/ 129 w 134"/>
              <a:gd name="T87" fmla="*/ 23 h 118"/>
              <a:gd name="T88" fmla="*/ 133 w 134"/>
              <a:gd name="T89" fmla="*/ 22 h 118"/>
              <a:gd name="T90" fmla="*/ 133 w 134"/>
              <a:gd name="T91" fmla="*/ 16 h 118"/>
              <a:gd name="T92" fmla="*/ 108 w 134"/>
              <a:gd name="T93" fmla="*/ 103 h 118"/>
              <a:gd name="T94" fmla="*/ 113 w 134"/>
              <a:gd name="T95" fmla="*/ 107 h 118"/>
              <a:gd name="T96" fmla="*/ 108 w 134"/>
              <a:gd name="T97" fmla="*/ 112 h 118"/>
              <a:gd name="T98" fmla="*/ 103 w 134"/>
              <a:gd name="T99" fmla="*/ 107 h 118"/>
              <a:gd name="T100" fmla="*/ 108 w 134"/>
              <a:gd name="T101" fmla="*/ 103 h 118"/>
              <a:gd name="T102" fmla="*/ 91 w 134"/>
              <a:gd name="T103" fmla="*/ 40 h 118"/>
              <a:gd name="T104" fmla="*/ 89 w 134"/>
              <a:gd name="T105" fmla="*/ 38 h 118"/>
              <a:gd name="T106" fmla="*/ 111 w 134"/>
              <a:gd name="T107" fmla="*/ 16 h 118"/>
              <a:gd name="T108" fmla="*/ 113 w 134"/>
              <a:gd name="T109" fmla="*/ 18 h 118"/>
              <a:gd name="T110" fmla="*/ 91 w 134"/>
              <a:gd name="T111" fmla="*/ 40 h 118"/>
              <a:gd name="T112" fmla="*/ 98 w 134"/>
              <a:gd name="T113" fmla="*/ 48 h 118"/>
              <a:gd name="T114" fmla="*/ 96 w 134"/>
              <a:gd name="T115" fmla="*/ 46 h 118"/>
              <a:gd name="T116" fmla="*/ 119 w 134"/>
              <a:gd name="T117" fmla="*/ 23 h 118"/>
              <a:gd name="T118" fmla="*/ 121 w 134"/>
              <a:gd name="T119" fmla="*/ 25 h 118"/>
              <a:gd name="T120" fmla="*/ 98 w 134"/>
              <a:gd name="T121" fmla="*/ 4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4" h="118">
                <a:moveTo>
                  <a:pt x="133" y="16"/>
                </a:moveTo>
                <a:cubicBezTo>
                  <a:pt x="121" y="4"/>
                  <a:pt x="121" y="4"/>
                  <a:pt x="121" y="4"/>
                </a:cubicBezTo>
                <a:cubicBezTo>
                  <a:pt x="119" y="2"/>
                  <a:pt x="117" y="2"/>
                  <a:pt x="115" y="4"/>
                </a:cubicBezTo>
                <a:cubicBezTo>
                  <a:pt x="114" y="5"/>
                  <a:pt x="114" y="6"/>
                  <a:pt x="114" y="7"/>
                </a:cubicBezTo>
                <a:cubicBezTo>
                  <a:pt x="113" y="7"/>
                  <a:pt x="112" y="8"/>
                  <a:pt x="111" y="8"/>
                </a:cubicBezTo>
                <a:cubicBezTo>
                  <a:pt x="111" y="8"/>
                  <a:pt x="111" y="8"/>
                  <a:pt x="111" y="8"/>
                </a:cubicBezTo>
                <a:cubicBezTo>
                  <a:pt x="81" y="39"/>
                  <a:pt x="81" y="39"/>
                  <a:pt x="81" y="39"/>
                </a:cubicBezTo>
                <a:cubicBezTo>
                  <a:pt x="81" y="41"/>
                  <a:pt x="80" y="44"/>
                  <a:pt x="79" y="46"/>
                </a:cubicBezTo>
                <a:cubicBezTo>
                  <a:pt x="82" y="50"/>
                  <a:pt x="82" y="50"/>
                  <a:pt x="82" y="50"/>
                </a:cubicBezTo>
                <a:cubicBezTo>
                  <a:pt x="82" y="50"/>
                  <a:pt x="82" y="50"/>
                  <a:pt x="82" y="50"/>
                </a:cubicBezTo>
                <a:cubicBezTo>
                  <a:pt x="82" y="50"/>
                  <a:pt x="82" y="50"/>
                  <a:pt x="82" y="50"/>
                </a:cubicBezTo>
                <a:cubicBezTo>
                  <a:pt x="76" y="57"/>
                  <a:pt x="76" y="57"/>
                  <a:pt x="76" y="57"/>
                </a:cubicBezTo>
                <a:cubicBezTo>
                  <a:pt x="54" y="35"/>
                  <a:pt x="54" y="35"/>
                  <a:pt x="54" y="35"/>
                </a:cubicBezTo>
                <a:cubicBezTo>
                  <a:pt x="56" y="26"/>
                  <a:pt x="54" y="16"/>
                  <a:pt x="47" y="9"/>
                </a:cubicBezTo>
                <a:cubicBezTo>
                  <a:pt x="40" y="2"/>
                  <a:pt x="30" y="0"/>
                  <a:pt x="21" y="2"/>
                </a:cubicBezTo>
                <a:cubicBezTo>
                  <a:pt x="36" y="17"/>
                  <a:pt x="36" y="17"/>
                  <a:pt x="36" y="17"/>
                </a:cubicBezTo>
                <a:cubicBezTo>
                  <a:pt x="32" y="32"/>
                  <a:pt x="32" y="32"/>
                  <a:pt x="32" y="32"/>
                </a:cubicBezTo>
                <a:cubicBezTo>
                  <a:pt x="18" y="36"/>
                  <a:pt x="18" y="36"/>
                  <a:pt x="18" y="36"/>
                </a:cubicBezTo>
                <a:cubicBezTo>
                  <a:pt x="3" y="21"/>
                  <a:pt x="3" y="21"/>
                  <a:pt x="3" y="21"/>
                </a:cubicBezTo>
                <a:cubicBezTo>
                  <a:pt x="0" y="29"/>
                  <a:pt x="2" y="39"/>
                  <a:pt x="9" y="46"/>
                </a:cubicBezTo>
                <a:cubicBezTo>
                  <a:pt x="17" y="53"/>
                  <a:pt x="27" y="56"/>
                  <a:pt x="36" y="53"/>
                </a:cubicBezTo>
                <a:cubicBezTo>
                  <a:pt x="36" y="53"/>
                  <a:pt x="36" y="53"/>
                  <a:pt x="36" y="53"/>
                </a:cubicBezTo>
                <a:cubicBezTo>
                  <a:pt x="58" y="74"/>
                  <a:pt x="58" y="74"/>
                  <a:pt x="58" y="74"/>
                </a:cubicBezTo>
                <a:cubicBezTo>
                  <a:pt x="37" y="95"/>
                  <a:pt x="37" y="95"/>
                  <a:pt x="37" y="95"/>
                </a:cubicBezTo>
                <a:cubicBezTo>
                  <a:pt x="36" y="94"/>
                  <a:pt x="36" y="94"/>
                  <a:pt x="36" y="94"/>
                </a:cubicBezTo>
                <a:cubicBezTo>
                  <a:pt x="31" y="98"/>
                  <a:pt x="31" y="98"/>
                  <a:pt x="31" y="98"/>
                </a:cubicBezTo>
                <a:cubicBezTo>
                  <a:pt x="21" y="114"/>
                  <a:pt x="21" y="114"/>
                  <a:pt x="21" y="114"/>
                </a:cubicBezTo>
                <a:cubicBezTo>
                  <a:pt x="23" y="116"/>
                  <a:pt x="23" y="116"/>
                  <a:pt x="23" y="116"/>
                </a:cubicBezTo>
                <a:cubicBezTo>
                  <a:pt x="39" y="107"/>
                  <a:pt x="39" y="107"/>
                  <a:pt x="39" y="107"/>
                </a:cubicBezTo>
                <a:cubicBezTo>
                  <a:pt x="43" y="101"/>
                  <a:pt x="43" y="101"/>
                  <a:pt x="43" y="101"/>
                </a:cubicBezTo>
                <a:cubicBezTo>
                  <a:pt x="42" y="100"/>
                  <a:pt x="42" y="100"/>
                  <a:pt x="42" y="100"/>
                </a:cubicBezTo>
                <a:cubicBezTo>
                  <a:pt x="63" y="79"/>
                  <a:pt x="63" y="79"/>
                  <a:pt x="63" y="79"/>
                </a:cubicBezTo>
                <a:cubicBezTo>
                  <a:pt x="98" y="114"/>
                  <a:pt x="98" y="114"/>
                  <a:pt x="98" y="114"/>
                </a:cubicBezTo>
                <a:cubicBezTo>
                  <a:pt x="100" y="117"/>
                  <a:pt x="104" y="118"/>
                  <a:pt x="107" y="118"/>
                </a:cubicBezTo>
                <a:cubicBezTo>
                  <a:pt x="110" y="118"/>
                  <a:pt x="113" y="117"/>
                  <a:pt x="116" y="114"/>
                </a:cubicBezTo>
                <a:cubicBezTo>
                  <a:pt x="121" y="109"/>
                  <a:pt x="121" y="102"/>
                  <a:pt x="116" y="97"/>
                </a:cubicBezTo>
                <a:cubicBezTo>
                  <a:pt x="80" y="61"/>
                  <a:pt x="80" y="61"/>
                  <a:pt x="80" y="61"/>
                </a:cubicBezTo>
                <a:cubicBezTo>
                  <a:pt x="87" y="55"/>
                  <a:pt x="87" y="55"/>
                  <a:pt x="87" y="55"/>
                </a:cubicBezTo>
                <a:cubicBezTo>
                  <a:pt x="90" y="58"/>
                  <a:pt x="90" y="58"/>
                  <a:pt x="90" y="58"/>
                </a:cubicBezTo>
                <a:cubicBezTo>
                  <a:pt x="92" y="56"/>
                  <a:pt x="95" y="56"/>
                  <a:pt x="98" y="56"/>
                </a:cubicBezTo>
                <a:cubicBezTo>
                  <a:pt x="128" y="26"/>
                  <a:pt x="128" y="26"/>
                  <a:pt x="128" y="26"/>
                </a:cubicBezTo>
                <a:cubicBezTo>
                  <a:pt x="128" y="25"/>
                  <a:pt x="128" y="25"/>
                  <a:pt x="128" y="25"/>
                </a:cubicBezTo>
                <a:cubicBezTo>
                  <a:pt x="128" y="25"/>
                  <a:pt x="128" y="25"/>
                  <a:pt x="128" y="25"/>
                </a:cubicBezTo>
                <a:cubicBezTo>
                  <a:pt x="129" y="24"/>
                  <a:pt x="129" y="24"/>
                  <a:pt x="129" y="23"/>
                </a:cubicBezTo>
                <a:cubicBezTo>
                  <a:pt x="130" y="23"/>
                  <a:pt x="132" y="23"/>
                  <a:pt x="133" y="22"/>
                </a:cubicBezTo>
                <a:cubicBezTo>
                  <a:pt x="134" y="20"/>
                  <a:pt x="134" y="17"/>
                  <a:pt x="133" y="16"/>
                </a:cubicBezTo>
                <a:close/>
                <a:moveTo>
                  <a:pt x="108" y="103"/>
                </a:moveTo>
                <a:cubicBezTo>
                  <a:pt x="111" y="103"/>
                  <a:pt x="113" y="105"/>
                  <a:pt x="113" y="107"/>
                </a:cubicBezTo>
                <a:cubicBezTo>
                  <a:pt x="113" y="110"/>
                  <a:pt x="111" y="112"/>
                  <a:pt x="108" y="112"/>
                </a:cubicBezTo>
                <a:cubicBezTo>
                  <a:pt x="105" y="112"/>
                  <a:pt x="103" y="110"/>
                  <a:pt x="103" y="107"/>
                </a:cubicBezTo>
                <a:cubicBezTo>
                  <a:pt x="103" y="105"/>
                  <a:pt x="105" y="103"/>
                  <a:pt x="108" y="103"/>
                </a:cubicBezTo>
                <a:close/>
                <a:moveTo>
                  <a:pt x="91" y="40"/>
                </a:moveTo>
                <a:cubicBezTo>
                  <a:pt x="89" y="38"/>
                  <a:pt x="89" y="38"/>
                  <a:pt x="89" y="38"/>
                </a:cubicBezTo>
                <a:cubicBezTo>
                  <a:pt x="111" y="16"/>
                  <a:pt x="111" y="16"/>
                  <a:pt x="111" y="16"/>
                </a:cubicBezTo>
                <a:cubicBezTo>
                  <a:pt x="113" y="18"/>
                  <a:pt x="113" y="18"/>
                  <a:pt x="113" y="18"/>
                </a:cubicBezTo>
                <a:lnTo>
                  <a:pt x="91" y="40"/>
                </a:lnTo>
                <a:close/>
                <a:moveTo>
                  <a:pt x="98" y="48"/>
                </a:moveTo>
                <a:cubicBezTo>
                  <a:pt x="96" y="46"/>
                  <a:pt x="96" y="46"/>
                  <a:pt x="96" y="46"/>
                </a:cubicBezTo>
                <a:cubicBezTo>
                  <a:pt x="119" y="23"/>
                  <a:pt x="119" y="23"/>
                  <a:pt x="119" y="23"/>
                </a:cubicBezTo>
                <a:cubicBezTo>
                  <a:pt x="121" y="25"/>
                  <a:pt x="121" y="25"/>
                  <a:pt x="121" y="25"/>
                </a:cubicBezTo>
                <a:lnTo>
                  <a:pt x="98" y="48"/>
                </a:lnTo>
                <a:close/>
              </a:path>
            </a:pathLst>
          </a:custGeom>
          <a:solidFill>
            <a:schemeClr val="bg1"/>
          </a:solidFill>
          <a:ln>
            <a:noFill/>
          </a:ln>
        </p:spPr>
        <p:txBody>
          <a:bodyPr vert="horz" wrap="square" lIns="91440" tIns="45720" rIns="91440" bIns="45720" numCol="1" anchor="t" anchorCtr="0" compatLnSpc="1"/>
          <a:lstStyle/>
          <a:p>
            <a:endParaRPr lang="en-US" sz="4400"/>
          </a:p>
        </p:txBody>
      </p:sp>
      <p:grpSp>
        <p:nvGrpSpPr>
          <p:cNvPr id="77" name="Group 46"/>
          <p:cNvGrpSpPr/>
          <p:nvPr/>
        </p:nvGrpSpPr>
        <p:grpSpPr>
          <a:xfrm>
            <a:off x="5236792" y="5254232"/>
            <a:ext cx="517289" cy="653422"/>
            <a:chOff x="3526798" y="4057329"/>
            <a:chExt cx="284519" cy="359394"/>
          </a:xfrm>
          <a:solidFill>
            <a:schemeClr val="bg1"/>
          </a:solidFill>
        </p:grpSpPr>
        <p:sp>
          <p:nvSpPr>
            <p:cNvPr id="78" name="Freeform 107"/>
            <p:cNvSpPr/>
            <p:nvPr/>
          </p:nvSpPr>
          <p:spPr bwMode="auto">
            <a:xfrm>
              <a:off x="3561739" y="4092269"/>
              <a:ext cx="214637" cy="289511"/>
            </a:xfrm>
            <a:custGeom>
              <a:avLst/>
              <a:gdLst>
                <a:gd name="T0" fmla="*/ 0 w 86"/>
                <a:gd name="T1" fmla="*/ 10 h 116"/>
                <a:gd name="T2" fmla="*/ 76 w 86"/>
                <a:gd name="T3" fmla="*/ 10 h 116"/>
                <a:gd name="T4" fmla="*/ 76 w 86"/>
                <a:gd name="T5" fmla="*/ 116 h 116"/>
                <a:gd name="T6" fmla="*/ 86 w 86"/>
                <a:gd name="T7" fmla="*/ 116 h 116"/>
                <a:gd name="T8" fmla="*/ 86 w 86"/>
                <a:gd name="T9" fmla="*/ 0 h 116"/>
                <a:gd name="T10" fmla="*/ 0 w 86"/>
                <a:gd name="T11" fmla="*/ 0 h 116"/>
                <a:gd name="T12" fmla="*/ 0 w 86"/>
                <a:gd name="T13" fmla="*/ 10 h 116"/>
              </a:gdLst>
              <a:ahLst/>
              <a:cxnLst>
                <a:cxn ang="0">
                  <a:pos x="T0" y="T1"/>
                </a:cxn>
                <a:cxn ang="0">
                  <a:pos x="T2" y="T3"/>
                </a:cxn>
                <a:cxn ang="0">
                  <a:pos x="T4" y="T5"/>
                </a:cxn>
                <a:cxn ang="0">
                  <a:pos x="T6" y="T7"/>
                </a:cxn>
                <a:cxn ang="0">
                  <a:pos x="T8" y="T9"/>
                </a:cxn>
                <a:cxn ang="0">
                  <a:pos x="T10" y="T11"/>
                </a:cxn>
                <a:cxn ang="0">
                  <a:pos x="T12" y="T13"/>
                </a:cxn>
              </a:cxnLst>
              <a:rect l="0" t="0" r="r" b="b"/>
              <a:pathLst>
                <a:path w="86" h="116">
                  <a:moveTo>
                    <a:pt x="0" y="10"/>
                  </a:moveTo>
                  <a:lnTo>
                    <a:pt x="76" y="10"/>
                  </a:lnTo>
                  <a:lnTo>
                    <a:pt x="76" y="116"/>
                  </a:lnTo>
                  <a:lnTo>
                    <a:pt x="86" y="116"/>
                  </a:lnTo>
                  <a:lnTo>
                    <a:pt x="86" y="0"/>
                  </a:lnTo>
                  <a:lnTo>
                    <a:pt x="0" y="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4400"/>
            </a:p>
          </p:txBody>
        </p:sp>
        <p:sp>
          <p:nvSpPr>
            <p:cNvPr id="79" name="Freeform 108"/>
            <p:cNvSpPr/>
            <p:nvPr/>
          </p:nvSpPr>
          <p:spPr bwMode="auto">
            <a:xfrm>
              <a:off x="3599175" y="4057329"/>
              <a:ext cx="212142" cy="284519"/>
            </a:xfrm>
            <a:custGeom>
              <a:avLst/>
              <a:gdLst>
                <a:gd name="T0" fmla="*/ 0 w 85"/>
                <a:gd name="T1" fmla="*/ 0 h 114"/>
                <a:gd name="T2" fmla="*/ 0 w 85"/>
                <a:gd name="T3" fmla="*/ 9 h 114"/>
                <a:gd name="T4" fmla="*/ 76 w 85"/>
                <a:gd name="T5" fmla="*/ 9 h 114"/>
                <a:gd name="T6" fmla="*/ 76 w 85"/>
                <a:gd name="T7" fmla="*/ 114 h 114"/>
                <a:gd name="T8" fmla="*/ 85 w 85"/>
                <a:gd name="T9" fmla="*/ 114 h 114"/>
                <a:gd name="T10" fmla="*/ 85 w 85"/>
                <a:gd name="T11" fmla="*/ 0 h 114"/>
                <a:gd name="T12" fmla="*/ 0 w 85"/>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85" h="114">
                  <a:moveTo>
                    <a:pt x="0" y="0"/>
                  </a:moveTo>
                  <a:lnTo>
                    <a:pt x="0" y="9"/>
                  </a:lnTo>
                  <a:lnTo>
                    <a:pt x="76" y="9"/>
                  </a:lnTo>
                  <a:lnTo>
                    <a:pt x="76" y="114"/>
                  </a:lnTo>
                  <a:lnTo>
                    <a:pt x="85" y="114"/>
                  </a:lnTo>
                  <a:lnTo>
                    <a:pt x="85"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4400"/>
            </a:p>
          </p:txBody>
        </p:sp>
        <p:sp>
          <p:nvSpPr>
            <p:cNvPr id="80" name="Freeform 109"/>
            <p:cNvSpPr/>
            <p:nvPr/>
          </p:nvSpPr>
          <p:spPr bwMode="auto">
            <a:xfrm>
              <a:off x="3526798" y="4129707"/>
              <a:ext cx="212142" cy="287016"/>
            </a:xfrm>
            <a:custGeom>
              <a:avLst/>
              <a:gdLst>
                <a:gd name="T0" fmla="*/ 0 w 85"/>
                <a:gd name="T1" fmla="*/ 0 h 115"/>
                <a:gd name="T2" fmla="*/ 0 w 85"/>
                <a:gd name="T3" fmla="*/ 115 h 115"/>
                <a:gd name="T4" fmla="*/ 85 w 85"/>
                <a:gd name="T5" fmla="*/ 115 h 115"/>
                <a:gd name="T6" fmla="*/ 85 w 85"/>
                <a:gd name="T7" fmla="*/ 105 h 115"/>
                <a:gd name="T8" fmla="*/ 85 w 85"/>
                <a:gd name="T9" fmla="*/ 0 h 115"/>
                <a:gd name="T10" fmla="*/ 10 w 85"/>
                <a:gd name="T11" fmla="*/ 0 h 115"/>
                <a:gd name="T12" fmla="*/ 0 w 85"/>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85" h="115">
                  <a:moveTo>
                    <a:pt x="0" y="0"/>
                  </a:moveTo>
                  <a:lnTo>
                    <a:pt x="0" y="115"/>
                  </a:lnTo>
                  <a:lnTo>
                    <a:pt x="85" y="115"/>
                  </a:lnTo>
                  <a:lnTo>
                    <a:pt x="85" y="105"/>
                  </a:lnTo>
                  <a:lnTo>
                    <a:pt x="85" y="0"/>
                  </a:lnTo>
                  <a:lnTo>
                    <a:pt x="1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4400"/>
            </a:p>
          </p:txBody>
        </p:sp>
      </p:grpSp>
      <p:sp>
        <p:nvSpPr>
          <p:cNvPr id="82" name="Text Box 10"/>
          <p:cNvSpPr txBox="1">
            <a:spLocks noChangeArrowheads="1"/>
          </p:cNvSpPr>
          <p:nvPr/>
        </p:nvSpPr>
        <p:spPr bwMode="auto">
          <a:xfrm>
            <a:off x="13885444" y="3089296"/>
            <a:ext cx="4402556" cy="1400383"/>
          </a:xfrm>
          <a:prstGeom prst="rect">
            <a:avLst/>
          </a:prstGeom>
          <a:noFill/>
          <a:ln w="9525">
            <a:noFill/>
            <a:miter lim="800000"/>
          </a:ln>
        </p:spPr>
        <p:txBody>
          <a:bodyPr wrap="square" lIns="45720" tIns="22860" rIns="45720" bIns="22860">
            <a:spAutoFit/>
          </a:bodyPr>
          <a:lstStyle/>
          <a:p>
            <a:pPr defTabSz="1087755"/>
            <a:r>
              <a:rPr lang="zh-CN" altLang="en-US" sz="4000" b="1">
                <a:latin typeface="Open Sans" panose="020B0606030504020204" pitchFamily="34" charset="0"/>
                <a:ea typeface="Open Sans" panose="020B0606030504020204" pitchFamily="34" charset="0"/>
                <a:cs typeface="Open Sans" panose="020B0606030504020204" pitchFamily="34" charset="0"/>
              </a:rPr>
              <a:t>其他</a:t>
            </a:r>
            <a:endParaRPr lang="en-US" altLang="zh-CN" sz="4000" b="1">
              <a:latin typeface="Open Sans" panose="020B0606030504020204" pitchFamily="34" charset="0"/>
              <a:ea typeface="Open Sans" panose="020B0606030504020204" pitchFamily="34" charset="0"/>
              <a:cs typeface="Open Sans" panose="020B0606030504020204" pitchFamily="34" charset="0"/>
            </a:endParaRPr>
          </a:p>
          <a:p>
            <a:pPr defTabSz="1087755"/>
            <a:r>
              <a:rPr lang="zh-CN" altLang="en-US" sz="2400">
                <a:latin typeface="Open Sans" panose="020B0606030504020204" pitchFamily="34" charset="0"/>
                <a:ea typeface="Open Sans" panose="020B0606030504020204" pitchFamily="34" charset="0"/>
                <a:cs typeface="Open Sans" panose="020B0606030504020204" pitchFamily="34" charset="0"/>
              </a:rPr>
              <a:t>丰富内核功能</a:t>
            </a:r>
            <a:endParaRPr lang="en-US" altLang="zh-CN" sz="2400">
              <a:latin typeface="Open Sans" panose="020B0606030504020204" pitchFamily="34" charset="0"/>
              <a:ea typeface="Open Sans" panose="020B0606030504020204" pitchFamily="34" charset="0"/>
              <a:cs typeface="Open Sans" panose="020B0606030504020204" pitchFamily="34" charset="0"/>
            </a:endParaRPr>
          </a:p>
          <a:p>
            <a:pPr defTabSz="1087755"/>
            <a:r>
              <a:rPr lang="zh-CN" altLang="en-US" sz="2400">
                <a:latin typeface="Open Sans" panose="020B0606030504020204" pitchFamily="34" charset="0"/>
                <a:ea typeface="Open Sans" panose="020B0606030504020204" pitchFamily="34" charset="0"/>
                <a:cs typeface="Open Sans" panose="020B0606030504020204" pitchFamily="34" charset="0"/>
              </a:rPr>
              <a:t>挂载文件系统、</a:t>
            </a:r>
            <a:r>
              <a:rPr lang="en-US" altLang="zh-CN" sz="2400">
                <a:latin typeface="Open Sans" panose="020B0606030504020204" pitchFamily="34" charset="0"/>
                <a:ea typeface="Open Sans" panose="020B0606030504020204" pitchFamily="34" charset="0"/>
                <a:cs typeface="Open Sans" panose="020B0606030504020204" pitchFamily="34" charset="0"/>
              </a:rPr>
              <a:t>I/O </a:t>
            </a:r>
            <a:r>
              <a:rPr lang="zh-CN" altLang="en-US" sz="2400">
                <a:latin typeface="Open Sans" panose="020B0606030504020204" pitchFamily="34" charset="0"/>
                <a:ea typeface="Open Sans" panose="020B0606030504020204" pitchFamily="34" charset="0"/>
                <a:cs typeface="Open Sans" panose="020B0606030504020204" pitchFamily="34" charset="0"/>
              </a:rPr>
              <a:t>等模块</a:t>
            </a:r>
            <a:endParaRPr lang="en-US" sz="240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28720" y="-209550"/>
            <a:ext cx="19997719" cy="1796779"/>
          </a:xfrm>
          <a:prstGeom prst="rect">
            <a:avLst/>
          </a:prstGeom>
          <a:solidFill>
            <a:srgbClr val="E0F2FD">
              <a:alpha val="75686"/>
            </a:srgbClr>
          </a:solidFill>
        </p:spPr>
      </p:sp>
      <p:sp>
        <p:nvSpPr>
          <p:cNvPr id="34" name="TextBox 34"/>
          <p:cNvSpPr txBox="1"/>
          <p:nvPr/>
        </p:nvSpPr>
        <p:spPr>
          <a:xfrm>
            <a:off x="8382000" y="568593"/>
            <a:ext cx="9410700" cy="615553"/>
          </a:xfrm>
          <a:prstGeom prst="rect">
            <a:avLst/>
          </a:prstGeom>
        </p:spPr>
        <p:txBody>
          <a:bodyPr wrap="square" lIns="0" tIns="0" rIns="0" bIns="0" rtlCol="0" anchor="t">
            <a:spAutoFit/>
          </a:bodyPr>
          <a:lstStyle/>
          <a:p>
            <a:pPr algn="r">
              <a:spcBef>
                <a:spcPct val="0"/>
              </a:spcBef>
            </a:pPr>
            <a:r>
              <a:rPr lang="en-US" altLang="zh-CN" sz="4000" b="1" spc="216">
                <a:solidFill>
                  <a:srgbClr val="2B2B2B"/>
                </a:solidFill>
                <a:latin typeface="微软雅黑" panose="020B0503020204020204" pitchFamily="34" charset="-122"/>
                <a:ea typeface="微软雅黑" panose="020B0503020204020204" pitchFamily="34" charset="-122"/>
              </a:rPr>
              <a:t>03</a:t>
            </a:r>
            <a:r>
              <a:rPr lang="zh-CN" altLang="en-US" sz="4000" b="1" spc="216">
                <a:solidFill>
                  <a:srgbClr val="2B2B2B"/>
                </a:solidFill>
                <a:latin typeface="微软雅黑" panose="020B0503020204020204" pitchFamily="34" charset="-122"/>
                <a:ea typeface="微软雅黑" panose="020B0503020204020204" pitchFamily="34" charset="-122"/>
              </a:rPr>
              <a:t>：</a:t>
            </a:r>
            <a:r>
              <a:rPr lang="en-US" altLang="zh-CN" sz="4000" b="1" spc="216">
                <a:solidFill>
                  <a:srgbClr val="2B2B2B"/>
                </a:solidFill>
                <a:latin typeface="微软雅黑" panose="020B0503020204020204" pitchFamily="34" charset="-122"/>
                <a:ea typeface="微软雅黑" panose="020B0503020204020204" pitchFamily="34" charset="-122"/>
              </a:rPr>
              <a:t>How we</a:t>
            </a:r>
            <a:r>
              <a:rPr lang="en-US" altLang="zh-CN" sz="4000" b="1" spc="216">
                <a:solidFill>
                  <a:srgbClr val="2B2B2B"/>
                </a:solidFill>
                <a:ea typeface="微软雅黑" panose="020B0503020204020204" pitchFamily="34" charset="-122"/>
              </a:rPr>
              <a:t>’</a:t>
            </a:r>
            <a:r>
              <a:rPr lang="en-US" altLang="zh-CN" sz="4000" b="1" spc="216">
                <a:solidFill>
                  <a:srgbClr val="2B2B2B"/>
                </a:solidFill>
                <a:latin typeface="微软雅黑" panose="020B0503020204020204" pitchFamily="34" charset="-122"/>
                <a:ea typeface="微软雅黑" panose="020B0503020204020204" pitchFamily="34" charset="-122"/>
              </a:rPr>
              <a:t>ll get there </a:t>
            </a:r>
          </a:p>
        </p:txBody>
      </p:sp>
      <p:sp>
        <p:nvSpPr>
          <p:cNvPr id="52" name="TextBox 6"/>
          <p:cNvSpPr txBox="1"/>
          <p:nvPr/>
        </p:nvSpPr>
        <p:spPr>
          <a:xfrm>
            <a:off x="800100" y="460872"/>
            <a:ext cx="6362700" cy="830997"/>
          </a:xfrm>
          <a:prstGeom prst="rect">
            <a:avLst/>
          </a:prstGeom>
        </p:spPr>
        <p:txBody>
          <a:bodyPr wrap="square" lIns="0" tIns="0" rIns="0" bIns="0" rtlCol="0" anchor="t">
            <a:spAutoFit/>
          </a:bodyPr>
          <a:lstStyle/>
          <a:p>
            <a:pPr>
              <a:spcBef>
                <a:spcPct val="0"/>
              </a:spcBef>
            </a:pPr>
            <a:r>
              <a:rPr lang="zh-CN" altLang="en-US" sz="5400" spc="324">
                <a:latin typeface="字由点字美玲体" panose="00020600040101000101" charset="-122"/>
                <a:ea typeface="字由点字美玲体" panose="00020600040101000101" charset="-122"/>
              </a:rPr>
              <a:t>语言实现：</a:t>
            </a:r>
            <a:r>
              <a:rPr lang="en-US" altLang="zh-CN" sz="5400" spc="324">
                <a:latin typeface="字由点字美玲体" panose="00020600040101000101" charset="-122"/>
                <a:ea typeface="字由点字美玲体" panose="00020600040101000101" charset="-122"/>
              </a:rPr>
              <a:t>Rust</a:t>
            </a:r>
            <a:endParaRPr lang="en-US" sz="5400" spc="324">
              <a:latin typeface="字由点字美玲体" panose="00020600040101000101" charset="-122"/>
              <a:ea typeface="字由点字美玲体" panose="00020600040101000101" charset="-122"/>
            </a:endParaRPr>
          </a:p>
        </p:txBody>
      </p:sp>
      <p:sp>
        <p:nvSpPr>
          <p:cNvPr id="6" name="文本框 5"/>
          <p:cNvSpPr txBox="1"/>
          <p:nvPr/>
        </p:nvSpPr>
        <p:spPr>
          <a:xfrm>
            <a:off x="4572000" y="3304198"/>
            <a:ext cx="12942176" cy="5268302"/>
          </a:xfrm>
          <a:prstGeom prst="rect">
            <a:avLst/>
          </a:prstGeom>
          <a:noFill/>
        </p:spPr>
        <p:txBody>
          <a:bodyPr wrap="square" rtlCol="0">
            <a:spAutoFit/>
          </a:bodyPr>
          <a:lstStyle/>
          <a:p>
            <a:pPr marL="571500" indent="-571500" algn="just">
              <a:lnSpc>
                <a:spcPct val="150000"/>
              </a:lnSpc>
              <a:buFont typeface="Wingdings" panose="05000000000000000000" pitchFamily="2" charset="2"/>
              <a:buChar char="Ø"/>
            </a:pPr>
            <a:r>
              <a:rPr lang="en-US" altLang="zh-CN" sz="3600" b="1" i="0">
                <a:solidFill>
                  <a:srgbClr val="202122"/>
                </a:solidFill>
                <a:effectLst/>
                <a:latin typeface="微软雅黑" panose="020B0503020204020204" pitchFamily="34" charset="-122"/>
                <a:ea typeface="微软雅黑" panose="020B0503020204020204" pitchFamily="34" charset="-122"/>
              </a:rPr>
              <a:t>Rust</a:t>
            </a:r>
            <a:r>
              <a:rPr lang="zh-CN" altLang="en-US" sz="3600" b="1" i="0">
                <a:solidFill>
                  <a:srgbClr val="202122"/>
                </a:solidFill>
                <a:effectLst/>
                <a:latin typeface="微软雅黑" panose="020B0503020204020204" pitchFamily="34" charset="-122"/>
                <a:ea typeface="微软雅黑" panose="020B0503020204020204" pitchFamily="34" charset="-122"/>
              </a:rPr>
              <a:t>　　</a:t>
            </a:r>
            <a:endParaRPr lang="en-US" altLang="zh-CN" sz="3600" b="1">
              <a:solidFill>
                <a:srgbClr val="202122"/>
              </a:solidFill>
              <a:latin typeface="微软雅黑" panose="020B0503020204020204" pitchFamily="34" charset="-122"/>
              <a:ea typeface="微软雅黑" panose="020B0503020204020204" pitchFamily="34" charset="-122"/>
            </a:endParaRPr>
          </a:p>
          <a:p>
            <a:pPr marL="914400" lvl="1" indent="-457200" algn="just">
              <a:lnSpc>
                <a:spcPct val="150000"/>
              </a:lnSpc>
              <a:buFont typeface="Wingdings" panose="05000000000000000000" pitchFamily="2" charset="2"/>
              <a:buChar char="n"/>
            </a:pPr>
            <a:r>
              <a:rPr lang="en-US" altLang="zh-CN" sz="3200" i="0">
                <a:solidFill>
                  <a:srgbClr val="202122"/>
                </a:solidFill>
                <a:effectLst/>
                <a:latin typeface="微软雅黑" panose="020B0503020204020204" pitchFamily="34" charset="-122"/>
                <a:ea typeface="微软雅黑" panose="020B0503020204020204" pitchFamily="34" charset="-122"/>
              </a:rPr>
              <a:t>Rust </a:t>
            </a:r>
            <a:r>
              <a:rPr lang="zh-CN" altLang="en-US" sz="3200" i="0">
                <a:solidFill>
                  <a:srgbClr val="202122"/>
                </a:solidFill>
                <a:effectLst/>
                <a:latin typeface="微软雅黑" panose="020B0503020204020204" pitchFamily="34" charset="-122"/>
                <a:ea typeface="微软雅黑" panose="020B0503020204020204" pitchFamily="34" charset="-122"/>
              </a:rPr>
              <a:t>语言具有与 </a:t>
            </a:r>
            <a:r>
              <a:rPr lang="en-US" altLang="zh-CN" sz="3200" i="0">
                <a:solidFill>
                  <a:srgbClr val="202122"/>
                </a:solidFill>
                <a:effectLst/>
                <a:latin typeface="微软雅黑" panose="020B0503020204020204" pitchFamily="34" charset="-122"/>
                <a:ea typeface="微软雅黑" panose="020B0503020204020204" pitchFamily="34" charset="-122"/>
              </a:rPr>
              <a:t>C </a:t>
            </a:r>
            <a:r>
              <a:rPr lang="zh-CN" altLang="en-US" sz="3200" i="0">
                <a:solidFill>
                  <a:srgbClr val="202122"/>
                </a:solidFill>
                <a:effectLst/>
                <a:latin typeface="微软雅黑" panose="020B0503020204020204" pitchFamily="34" charset="-122"/>
                <a:ea typeface="微软雅黑" panose="020B0503020204020204" pitchFamily="34" charset="-122"/>
              </a:rPr>
              <a:t>一样的硬件控制能力，且大大强化了安全编程和抽象编程能力。从某种角度上看，新出现的 </a:t>
            </a:r>
            <a:r>
              <a:rPr lang="en-US" altLang="zh-CN" sz="3200" i="0">
                <a:solidFill>
                  <a:srgbClr val="202122"/>
                </a:solidFill>
                <a:effectLst/>
                <a:latin typeface="微软雅黑" panose="020B0503020204020204" pitchFamily="34" charset="-122"/>
                <a:ea typeface="微软雅黑" panose="020B0503020204020204" pitchFamily="34" charset="-122"/>
              </a:rPr>
              <a:t>Rust </a:t>
            </a:r>
            <a:r>
              <a:rPr lang="zh-CN" altLang="en-US" sz="3200" i="0">
                <a:solidFill>
                  <a:srgbClr val="202122"/>
                </a:solidFill>
                <a:effectLst/>
                <a:latin typeface="微软雅黑" panose="020B0503020204020204" pitchFamily="34" charset="-122"/>
                <a:ea typeface="微软雅黑" panose="020B0503020204020204" pitchFamily="34" charset="-122"/>
              </a:rPr>
              <a:t>语言的核心目标是解决 </a:t>
            </a:r>
            <a:r>
              <a:rPr lang="en-US" altLang="zh-CN" sz="3200" i="0">
                <a:solidFill>
                  <a:srgbClr val="202122"/>
                </a:solidFill>
                <a:effectLst/>
                <a:latin typeface="微软雅黑" panose="020B0503020204020204" pitchFamily="34" charset="-122"/>
                <a:ea typeface="微软雅黑" panose="020B0503020204020204" pitchFamily="34" charset="-122"/>
              </a:rPr>
              <a:t>C </a:t>
            </a:r>
            <a:r>
              <a:rPr lang="zh-CN" altLang="en-US" sz="3200" i="0">
                <a:solidFill>
                  <a:srgbClr val="202122"/>
                </a:solidFill>
                <a:effectLst/>
                <a:latin typeface="微软雅黑" panose="020B0503020204020204" pitchFamily="34" charset="-122"/>
                <a:ea typeface="微软雅黑" panose="020B0503020204020204" pitchFamily="34" charset="-122"/>
              </a:rPr>
              <a:t>的短板，取代 </a:t>
            </a:r>
            <a:r>
              <a:rPr lang="en-US" altLang="zh-CN" sz="3200" i="0">
                <a:solidFill>
                  <a:srgbClr val="202122"/>
                </a:solidFill>
                <a:effectLst/>
                <a:latin typeface="微软雅黑" panose="020B0503020204020204" pitchFamily="34" charset="-122"/>
                <a:ea typeface="微软雅黑" panose="020B0503020204020204" pitchFamily="34" charset="-122"/>
              </a:rPr>
              <a:t>C</a:t>
            </a:r>
            <a:r>
              <a:rPr lang="zh-CN" altLang="en-US" sz="3200" i="0">
                <a:solidFill>
                  <a:srgbClr val="202122"/>
                </a:solidFill>
                <a:effectLst/>
                <a:latin typeface="微软雅黑" panose="020B0503020204020204" pitchFamily="34" charset="-122"/>
                <a:ea typeface="微软雅黑" panose="020B0503020204020204" pitchFamily="34" charset="-122"/>
              </a:rPr>
              <a:t>（可以将 </a:t>
            </a:r>
            <a:r>
              <a:rPr lang="en-US" altLang="zh-CN" sz="3200" i="0">
                <a:solidFill>
                  <a:srgbClr val="202122"/>
                </a:solidFill>
                <a:effectLst/>
                <a:latin typeface="微软雅黑" panose="020B0503020204020204" pitchFamily="34" charset="-122"/>
                <a:ea typeface="微软雅黑" panose="020B0503020204020204" pitchFamily="34" charset="-122"/>
              </a:rPr>
              <a:t>Rust </a:t>
            </a:r>
            <a:r>
              <a:rPr lang="zh-CN" altLang="en-US" sz="3200" i="0">
                <a:solidFill>
                  <a:srgbClr val="202122"/>
                </a:solidFill>
                <a:effectLst/>
                <a:latin typeface="微软雅黑" panose="020B0503020204020204" pitchFamily="34" charset="-122"/>
                <a:ea typeface="微软雅黑" panose="020B0503020204020204" pitchFamily="34" charset="-122"/>
              </a:rPr>
              <a:t>看做 </a:t>
            </a:r>
            <a:r>
              <a:rPr lang="en-US" altLang="zh-CN" sz="3200" i="0">
                <a:solidFill>
                  <a:srgbClr val="202122"/>
                </a:solidFill>
                <a:effectLst/>
                <a:latin typeface="微软雅黑" panose="020B0503020204020204" pitchFamily="34" charset="-122"/>
                <a:ea typeface="微软雅黑" panose="020B0503020204020204" pitchFamily="34" charset="-122"/>
              </a:rPr>
              <a:t>C/CPP + </a:t>
            </a:r>
            <a:r>
              <a:rPr lang="zh-CN" altLang="en-US" sz="3200" i="0">
                <a:solidFill>
                  <a:srgbClr val="202122"/>
                </a:solidFill>
                <a:effectLst/>
                <a:latin typeface="微软雅黑" panose="020B0503020204020204" pitchFamily="34" charset="-122"/>
                <a:ea typeface="微软雅黑" panose="020B0503020204020204" pitchFamily="34" charset="-122"/>
              </a:rPr>
              <a:t>内存安全）。所以可以预见，用 </a:t>
            </a:r>
            <a:r>
              <a:rPr lang="en-US" altLang="zh-CN" sz="3200" i="0">
                <a:solidFill>
                  <a:srgbClr val="202122"/>
                </a:solidFill>
                <a:effectLst/>
                <a:latin typeface="微软雅黑" panose="020B0503020204020204" pitchFamily="34" charset="-122"/>
                <a:ea typeface="微软雅黑" panose="020B0503020204020204" pitchFamily="34" charset="-122"/>
              </a:rPr>
              <a:t>Rust </a:t>
            </a:r>
            <a:r>
              <a:rPr lang="zh-CN" altLang="en-US" sz="3200" i="0">
                <a:solidFill>
                  <a:srgbClr val="202122"/>
                </a:solidFill>
                <a:effectLst/>
                <a:latin typeface="微软雅黑" panose="020B0503020204020204" pitchFamily="34" charset="-122"/>
                <a:ea typeface="微软雅黑" panose="020B0503020204020204" pitchFamily="34" charset="-122"/>
              </a:rPr>
              <a:t>写 </a:t>
            </a:r>
            <a:r>
              <a:rPr lang="en-US" altLang="zh-CN" sz="3200" i="0">
                <a:solidFill>
                  <a:srgbClr val="202122"/>
                </a:solidFill>
                <a:effectLst/>
                <a:latin typeface="微软雅黑" panose="020B0503020204020204" pitchFamily="34" charset="-122"/>
                <a:ea typeface="微软雅黑" panose="020B0503020204020204" pitchFamily="34" charset="-122"/>
              </a:rPr>
              <a:t>OS </a:t>
            </a:r>
            <a:r>
              <a:rPr lang="zh-CN" altLang="en-US" sz="3200" i="0">
                <a:solidFill>
                  <a:srgbClr val="202122"/>
                </a:solidFill>
                <a:effectLst/>
                <a:latin typeface="微软雅黑" panose="020B0503020204020204" pitchFamily="34" charset="-122"/>
                <a:ea typeface="微软雅黑" panose="020B0503020204020204" pitchFamily="34" charset="-122"/>
              </a:rPr>
              <a:t>将具有很好的开发和运行体验。</a:t>
            </a:r>
            <a:endParaRPr lang="en-US" altLang="zh-CN" sz="3200" i="0">
              <a:solidFill>
                <a:srgbClr val="202122"/>
              </a:solidFill>
              <a:effectLst/>
              <a:latin typeface="微软雅黑" panose="020B0503020204020204" pitchFamily="34" charset="-122"/>
              <a:ea typeface="微软雅黑" panose="020B0503020204020204" pitchFamily="34" charset="-122"/>
            </a:endParaRPr>
          </a:p>
          <a:p>
            <a:pPr marL="914400" lvl="1" indent="-457200" algn="just">
              <a:lnSpc>
                <a:spcPct val="150000"/>
              </a:lnSpc>
              <a:buFont typeface="Wingdings" panose="05000000000000000000" pitchFamily="2" charset="2"/>
              <a:buChar char="n"/>
            </a:pPr>
            <a:r>
              <a:rPr lang="en-US" altLang="zh-CN" sz="3200">
                <a:solidFill>
                  <a:srgbClr val="202122"/>
                </a:solidFill>
                <a:latin typeface="微软雅黑" panose="020B0503020204020204" pitchFamily="34" charset="-122"/>
                <a:ea typeface="微软雅黑" panose="020B0503020204020204" pitchFamily="34" charset="-122"/>
              </a:rPr>
              <a:t>rCore</a:t>
            </a:r>
            <a:r>
              <a:rPr lang="zh-CN" altLang="en-US" sz="3200">
                <a:solidFill>
                  <a:srgbClr val="202122"/>
                </a:solidFill>
                <a:latin typeface="微软雅黑" panose="020B0503020204020204" pitchFamily="34" charset="-122"/>
                <a:ea typeface="微软雅黑" panose="020B0503020204020204" pitchFamily="34" charset="-122"/>
              </a:rPr>
              <a:t>，</a:t>
            </a:r>
            <a:r>
              <a:rPr lang="en-US" altLang="zh-CN" sz="3200">
                <a:solidFill>
                  <a:srgbClr val="202122"/>
                </a:solidFill>
                <a:latin typeface="微软雅黑" panose="020B0503020204020204" pitchFamily="34" charset="-122"/>
                <a:ea typeface="微软雅黑" panose="020B0503020204020204" pitchFamily="34" charset="-122"/>
              </a:rPr>
              <a:t>Redox</a:t>
            </a:r>
          </a:p>
        </p:txBody>
      </p:sp>
      <p:pic>
        <p:nvPicPr>
          <p:cNvPr id="1026" name="Picture 2" descr="A capitalised letter R set into a sprocke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3824" y="3303500"/>
            <a:ext cx="3340976" cy="33409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28720" y="-209550"/>
            <a:ext cx="19997719" cy="1796779"/>
          </a:xfrm>
          <a:prstGeom prst="rect">
            <a:avLst/>
          </a:prstGeom>
          <a:solidFill>
            <a:srgbClr val="E0F2FD">
              <a:alpha val="75686"/>
            </a:srgbClr>
          </a:solidFill>
        </p:spPr>
      </p:sp>
      <p:sp>
        <p:nvSpPr>
          <p:cNvPr id="34" name="TextBox 34"/>
          <p:cNvSpPr txBox="1"/>
          <p:nvPr/>
        </p:nvSpPr>
        <p:spPr>
          <a:xfrm>
            <a:off x="8382000" y="568593"/>
            <a:ext cx="9410700" cy="615553"/>
          </a:xfrm>
          <a:prstGeom prst="rect">
            <a:avLst/>
          </a:prstGeom>
        </p:spPr>
        <p:txBody>
          <a:bodyPr wrap="square" lIns="0" tIns="0" rIns="0" bIns="0" rtlCol="0" anchor="t">
            <a:spAutoFit/>
          </a:bodyPr>
          <a:lstStyle/>
          <a:p>
            <a:pPr algn="r">
              <a:spcBef>
                <a:spcPct val="0"/>
              </a:spcBef>
            </a:pPr>
            <a:r>
              <a:rPr lang="en-US" altLang="zh-CN" sz="4000" b="1" spc="216">
                <a:solidFill>
                  <a:srgbClr val="2B2B2B"/>
                </a:solidFill>
                <a:latin typeface="微软雅黑" panose="020B0503020204020204" pitchFamily="34" charset="-122"/>
                <a:ea typeface="微软雅黑" panose="020B0503020204020204" pitchFamily="34" charset="-122"/>
              </a:rPr>
              <a:t>03</a:t>
            </a:r>
            <a:r>
              <a:rPr lang="zh-CN" altLang="en-US" sz="4000" b="1" spc="216">
                <a:solidFill>
                  <a:srgbClr val="2B2B2B"/>
                </a:solidFill>
                <a:latin typeface="微软雅黑" panose="020B0503020204020204" pitchFamily="34" charset="-122"/>
                <a:ea typeface="微软雅黑" panose="020B0503020204020204" pitchFamily="34" charset="-122"/>
              </a:rPr>
              <a:t>：</a:t>
            </a:r>
            <a:r>
              <a:rPr lang="en-US" altLang="zh-CN" sz="4000" b="1" spc="216">
                <a:solidFill>
                  <a:srgbClr val="2B2B2B"/>
                </a:solidFill>
                <a:latin typeface="微软雅黑" panose="020B0503020204020204" pitchFamily="34" charset="-122"/>
                <a:ea typeface="微软雅黑" panose="020B0503020204020204" pitchFamily="34" charset="-122"/>
              </a:rPr>
              <a:t>How we</a:t>
            </a:r>
            <a:r>
              <a:rPr lang="en-US" altLang="zh-CN" sz="4000" b="1" spc="216">
                <a:solidFill>
                  <a:srgbClr val="2B2B2B"/>
                </a:solidFill>
                <a:ea typeface="微软雅黑" panose="020B0503020204020204" pitchFamily="34" charset="-122"/>
              </a:rPr>
              <a:t>’</a:t>
            </a:r>
            <a:r>
              <a:rPr lang="en-US" altLang="zh-CN" sz="4000" b="1" spc="216">
                <a:solidFill>
                  <a:srgbClr val="2B2B2B"/>
                </a:solidFill>
                <a:latin typeface="微软雅黑" panose="020B0503020204020204" pitchFamily="34" charset="-122"/>
                <a:ea typeface="微软雅黑" panose="020B0503020204020204" pitchFamily="34" charset="-122"/>
              </a:rPr>
              <a:t>ll get there </a:t>
            </a:r>
          </a:p>
        </p:txBody>
      </p:sp>
      <p:sp>
        <p:nvSpPr>
          <p:cNvPr id="52" name="TextBox 6"/>
          <p:cNvSpPr txBox="1"/>
          <p:nvPr/>
        </p:nvSpPr>
        <p:spPr>
          <a:xfrm>
            <a:off x="800100" y="461010"/>
            <a:ext cx="9166225" cy="830580"/>
          </a:xfrm>
          <a:prstGeom prst="rect">
            <a:avLst/>
          </a:prstGeom>
        </p:spPr>
        <p:txBody>
          <a:bodyPr wrap="square" lIns="0" tIns="0" rIns="0" bIns="0" rtlCol="0" anchor="t">
            <a:spAutoFit/>
          </a:bodyPr>
          <a:lstStyle/>
          <a:p>
            <a:pPr>
              <a:spcBef>
                <a:spcPct val="0"/>
              </a:spcBef>
            </a:pPr>
            <a:r>
              <a:rPr lang="en-US" altLang="zh-CN" sz="5400" spc="324">
                <a:latin typeface="字由点字美玲体" panose="00020600040101000101" charset="-122"/>
                <a:ea typeface="字由点字美玲体" panose="00020600040101000101" charset="-122"/>
              </a:rPr>
              <a:t>IPC</a:t>
            </a:r>
            <a:r>
              <a:rPr lang="zh-CN" altLang="en-US" sz="5400" spc="324">
                <a:latin typeface="字由点字美玲体" panose="00020600040101000101" charset="-122"/>
                <a:ea typeface="字由点字美玲体" panose="00020600040101000101" charset="-122"/>
              </a:rPr>
              <a:t>实现：</a:t>
            </a:r>
            <a:r>
              <a:rPr lang="en-US" altLang="zh-CN" sz="5400" spc="324">
                <a:latin typeface="字由点字美玲体" panose="00020600040101000101" charset="-122"/>
                <a:ea typeface="字由点字美玲体" panose="00020600040101000101" charset="-122"/>
              </a:rPr>
              <a:t>SeL4 </a:t>
            </a:r>
            <a:r>
              <a:rPr lang="zh-CN" altLang="en-US" sz="5400" spc="324">
                <a:latin typeface="字由点字美玲体" panose="00020600040101000101" charset="-122"/>
                <a:ea typeface="字由点字美玲体" panose="00020600040101000101" charset="-122"/>
              </a:rPr>
              <a:t>快速路径</a:t>
            </a:r>
          </a:p>
        </p:txBody>
      </p:sp>
      <p:pic>
        <p:nvPicPr>
          <p:cNvPr id="5" name="图片 4"/>
          <p:cNvPicPr>
            <a:picLocks noChangeAspect="1"/>
          </p:cNvPicPr>
          <p:nvPr/>
        </p:nvPicPr>
        <p:blipFill>
          <a:blip r:embed="rId3"/>
          <a:stretch>
            <a:fillRect/>
          </a:stretch>
        </p:blipFill>
        <p:spPr>
          <a:xfrm>
            <a:off x="11797688" y="4229100"/>
            <a:ext cx="5956912" cy="2946430"/>
          </a:xfrm>
          <a:prstGeom prst="rect">
            <a:avLst/>
          </a:prstGeom>
        </p:spPr>
      </p:pic>
      <p:sp>
        <p:nvSpPr>
          <p:cNvPr id="6" name="文本框 5"/>
          <p:cNvSpPr txBox="1"/>
          <p:nvPr/>
        </p:nvSpPr>
        <p:spPr>
          <a:xfrm>
            <a:off x="609600" y="2512671"/>
            <a:ext cx="11049000" cy="6831965"/>
          </a:xfrm>
          <a:prstGeom prst="rect">
            <a:avLst/>
          </a:prstGeom>
          <a:noFill/>
        </p:spPr>
        <p:txBody>
          <a:bodyPr wrap="square" rtlCol="0">
            <a:spAutoFit/>
          </a:bodyPr>
          <a:lstStyle/>
          <a:p>
            <a:pPr marL="571500" indent="-571500" algn="just">
              <a:lnSpc>
                <a:spcPct val="150000"/>
              </a:lnSpc>
              <a:buFont typeface="Wingdings" panose="05000000000000000000" pitchFamily="2" charset="2"/>
              <a:buChar char="Ø"/>
            </a:pPr>
            <a:r>
              <a:rPr lang="zh-CN" altLang="en-US" sz="3600" b="1" i="0">
                <a:solidFill>
                  <a:srgbClr val="202122"/>
                </a:solidFill>
                <a:effectLst/>
                <a:latin typeface="微软雅黑" panose="020B0503020204020204" pitchFamily="34" charset="-122"/>
                <a:ea typeface="微软雅黑" panose="020B0503020204020204" pitchFamily="34" charset="-122"/>
              </a:rPr>
              <a:t>快速路径思路</a:t>
            </a:r>
            <a:endParaRPr lang="en-US" altLang="zh-CN" sz="3600" b="1">
              <a:solidFill>
                <a:srgbClr val="202122"/>
              </a:solidFill>
              <a:latin typeface="微软雅黑" panose="020B0503020204020204" pitchFamily="34" charset="-122"/>
              <a:ea typeface="微软雅黑" panose="020B0503020204020204" pitchFamily="34" charset="-122"/>
            </a:endParaRPr>
          </a:p>
          <a:p>
            <a:pPr marL="914400" lvl="1" indent="-457200" algn="just">
              <a:lnSpc>
                <a:spcPct val="150000"/>
              </a:lnSpc>
              <a:buFont typeface="Wingdings" panose="05000000000000000000" pitchFamily="2" charset="2"/>
              <a:buChar char="n"/>
            </a:pPr>
            <a:r>
              <a:rPr lang="zh-CN" altLang="en-US" sz="3200" i="0">
                <a:solidFill>
                  <a:srgbClr val="202122"/>
                </a:solidFill>
                <a:effectLst/>
                <a:latin typeface="微软雅黑" panose="020B0503020204020204" pitchFamily="34" charset="-122"/>
                <a:ea typeface="微软雅黑" panose="020B0503020204020204" pitchFamily="34" charset="-122"/>
              </a:rPr>
              <a:t>快速路径是在微内核上的附加前端，用于快速处理一些简单而常用的操作，这样能加速 </a:t>
            </a:r>
            <a:r>
              <a:rPr lang="en-US" altLang="zh-CN" sz="3200" i="0">
                <a:solidFill>
                  <a:srgbClr val="202122"/>
                </a:solidFill>
                <a:effectLst/>
                <a:latin typeface="微软雅黑" panose="020B0503020204020204" pitchFamily="34" charset="-122"/>
                <a:ea typeface="微软雅黑" panose="020B0503020204020204" pitchFamily="34" charset="-122"/>
              </a:rPr>
              <a:t>IPC </a:t>
            </a:r>
            <a:r>
              <a:rPr lang="zh-CN" altLang="en-US" sz="3200" i="0">
                <a:solidFill>
                  <a:srgbClr val="202122"/>
                </a:solidFill>
                <a:effectLst/>
                <a:latin typeface="微软雅黑" panose="020B0503020204020204" pitchFamily="34" charset="-122"/>
                <a:ea typeface="微软雅黑" panose="020B0503020204020204" pitchFamily="34" charset="-122"/>
              </a:rPr>
              <a:t>的一些步骤执行，从而达到高 </a:t>
            </a:r>
            <a:r>
              <a:rPr lang="en-US" altLang="zh-CN" sz="3200" i="0">
                <a:solidFill>
                  <a:srgbClr val="202122"/>
                </a:solidFill>
                <a:effectLst/>
                <a:latin typeface="微软雅黑" panose="020B0503020204020204" pitchFamily="34" charset="-122"/>
                <a:ea typeface="微软雅黑" panose="020B0503020204020204" pitchFamily="34" charset="-122"/>
              </a:rPr>
              <a:t>IPC </a:t>
            </a:r>
            <a:r>
              <a:rPr lang="zh-CN" altLang="en-US" sz="3200" i="0">
                <a:solidFill>
                  <a:srgbClr val="202122"/>
                </a:solidFill>
                <a:effectLst/>
                <a:latin typeface="微软雅黑" panose="020B0503020204020204" pitchFamily="34" charset="-122"/>
                <a:ea typeface="微软雅黑" panose="020B0503020204020204" pitchFamily="34" charset="-122"/>
              </a:rPr>
              <a:t>性能。</a:t>
            </a:r>
            <a:endParaRPr lang="en-US" altLang="zh-CN" sz="3200">
              <a:solidFill>
                <a:srgbClr val="202122"/>
              </a:solidFill>
              <a:latin typeface="微软雅黑" panose="020B0503020204020204" pitchFamily="34" charset="-122"/>
              <a:ea typeface="微软雅黑" panose="020B0503020204020204" pitchFamily="34" charset="-122"/>
            </a:endParaRPr>
          </a:p>
          <a:p>
            <a:pPr marL="914400" lvl="1" indent="-457200" algn="just">
              <a:lnSpc>
                <a:spcPct val="150000"/>
              </a:lnSpc>
              <a:buFont typeface="Wingdings" panose="05000000000000000000" pitchFamily="2" charset="2"/>
              <a:buChar char="n"/>
            </a:pPr>
            <a:r>
              <a:rPr lang="en-US" altLang="zh-CN" sz="3200" i="0">
                <a:solidFill>
                  <a:srgbClr val="202122"/>
                </a:solidFill>
                <a:effectLst/>
                <a:latin typeface="微软雅黑" panose="020B0503020204020204" pitchFamily="34" charset="-122"/>
                <a:ea typeface="微软雅黑" panose="020B0503020204020204" pitchFamily="34" charset="-122"/>
              </a:rPr>
              <a:t>seL4 </a:t>
            </a:r>
            <a:r>
              <a:rPr lang="zh-CN" altLang="en-US" sz="3200" i="0">
                <a:solidFill>
                  <a:srgbClr val="202122"/>
                </a:solidFill>
                <a:effectLst/>
                <a:latin typeface="微软雅黑" panose="020B0503020204020204" pitchFamily="34" charset="-122"/>
                <a:ea typeface="微软雅黑" panose="020B0503020204020204" pitchFamily="34" charset="-122"/>
              </a:rPr>
              <a:t>项目是用 </a:t>
            </a:r>
            <a:r>
              <a:rPr lang="en-US" altLang="zh-CN" sz="3200" i="0">
                <a:solidFill>
                  <a:srgbClr val="202122"/>
                </a:solidFill>
                <a:effectLst/>
                <a:latin typeface="微软雅黑" panose="020B0503020204020204" pitchFamily="34" charset="-122"/>
                <a:ea typeface="微软雅黑" panose="020B0503020204020204" pitchFamily="34" charset="-122"/>
              </a:rPr>
              <a:t>C </a:t>
            </a:r>
            <a:r>
              <a:rPr lang="zh-CN" altLang="en-US" sz="3200" i="0">
                <a:solidFill>
                  <a:srgbClr val="202122"/>
                </a:solidFill>
                <a:effectLst/>
                <a:latin typeface="微软雅黑" panose="020B0503020204020204" pitchFamily="34" charset="-122"/>
                <a:ea typeface="微软雅黑" panose="020B0503020204020204" pitchFamily="34" charset="-122"/>
              </a:rPr>
              <a:t>语言实现的，我们后续需要完成的是针对其中的快速路径及相关模块用 </a:t>
            </a:r>
            <a:r>
              <a:rPr lang="en-US" altLang="zh-CN" sz="3200" i="0">
                <a:solidFill>
                  <a:srgbClr val="202122"/>
                </a:solidFill>
                <a:effectLst/>
                <a:latin typeface="微软雅黑" panose="020B0503020204020204" pitchFamily="34" charset="-122"/>
                <a:ea typeface="微软雅黑" panose="020B0503020204020204" pitchFamily="34" charset="-122"/>
              </a:rPr>
              <a:t>Rust </a:t>
            </a:r>
            <a:r>
              <a:rPr lang="zh-CN" altLang="en-US" sz="3200" i="0">
                <a:solidFill>
                  <a:srgbClr val="202122"/>
                </a:solidFill>
                <a:effectLst/>
                <a:latin typeface="微软雅黑" panose="020B0503020204020204" pitchFamily="34" charset="-122"/>
                <a:ea typeface="微软雅黑" panose="020B0503020204020204" pitchFamily="34" charset="-122"/>
              </a:rPr>
              <a:t>进行改写，如 </a:t>
            </a:r>
            <a:r>
              <a:rPr lang="en-US" altLang="zh-CN" sz="3200" i="0">
                <a:solidFill>
                  <a:srgbClr val="202122"/>
                </a:solidFill>
                <a:effectLst/>
                <a:latin typeface="微软雅黑" panose="020B0503020204020204" pitchFamily="34" charset="-122"/>
                <a:ea typeface="微软雅黑" panose="020B0503020204020204" pitchFamily="34" charset="-122"/>
              </a:rPr>
              <a:t>seL4 </a:t>
            </a:r>
            <a:r>
              <a:rPr lang="zh-CN" altLang="en-US" sz="3200" i="0">
                <a:solidFill>
                  <a:srgbClr val="202122"/>
                </a:solidFill>
                <a:effectLst/>
                <a:latin typeface="微软雅黑" panose="020B0503020204020204" pitchFamily="34" charset="-122"/>
                <a:ea typeface="微软雅黑" panose="020B0503020204020204" pitchFamily="34" charset="-122"/>
              </a:rPr>
              <a:t>相关的系统调用需适配我们自己的 </a:t>
            </a:r>
            <a:r>
              <a:rPr lang="en-US" altLang="zh-CN" sz="3200" i="0">
                <a:solidFill>
                  <a:srgbClr val="202122"/>
                </a:solidFill>
                <a:effectLst/>
                <a:latin typeface="微软雅黑" panose="020B0503020204020204" pitchFamily="34" charset="-122"/>
                <a:ea typeface="微软雅黑" panose="020B0503020204020204" pitchFamily="34" charset="-122"/>
              </a:rPr>
              <a:t>API</a:t>
            </a:r>
            <a:r>
              <a:rPr lang="zh-CN" altLang="en-US" sz="3200" i="0">
                <a:solidFill>
                  <a:srgbClr val="202122"/>
                </a:solidFill>
                <a:effectLst/>
                <a:latin typeface="微软雅黑" panose="020B0503020204020204" pitchFamily="34" charset="-122"/>
                <a:ea typeface="微软雅黑" panose="020B0503020204020204" pitchFamily="34" charset="-122"/>
              </a:rPr>
              <a:t>，这方面也可以参考 </a:t>
            </a:r>
            <a:r>
              <a:rPr lang="en-US" altLang="zh-CN" sz="3200" i="0">
                <a:solidFill>
                  <a:srgbClr val="202122"/>
                </a:solidFill>
                <a:effectLst/>
                <a:latin typeface="微软雅黑" panose="020B0503020204020204" pitchFamily="34" charset="-122"/>
                <a:ea typeface="微软雅黑" panose="020B0503020204020204" pitchFamily="34" charset="-122"/>
              </a:rPr>
              <a:t>libsel4 </a:t>
            </a:r>
            <a:r>
              <a:rPr lang="zh-CN" altLang="en-US" sz="3200" i="0">
                <a:solidFill>
                  <a:srgbClr val="202122"/>
                </a:solidFill>
                <a:effectLst/>
                <a:latin typeface="微软雅黑" panose="020B0503020204020204" pitchFamily="34" charset="-122"/>
                <a:ea typeface="微软雅黑" panose="020B0503020204020204" pitchFamily="34" charset="-122"/>
              </a:rPr>
              <a:t>的 </a:t>
            </a:r>
            <a:r>
              <a:rPr lang="en-US" altLang="zh-CN" sz="3200" i="0">
                <a:solidFill>
                  <a:srgbClr val="202122"/>
                </a:solidFill>
                <a:effectLst/>
                <a:latin typeface="微软雅黑" panose="020B0503020204020204" pitchFamily="34" charset="-122"/>
                <a:ea typeface="微软雅黑" panose="020B0503020204020204" pitchFamily="34" charset="-122"/>
              </a:rPr>
              <a:t>System Calls </a:t>
            </a:r>
            <a:r>
              <a:rPr lang="zh-CN" altLang="en-US" sz="3200" i="0">
                <a:solidFill>
                  <a:srgbClr val="202122"/>
                </a:solidFill>
                <a:effectLst/>
                <a:latin typeface="微软雅黑" panose="020B0503020204020204" pitchFamily="34" charset="-122"/>
                <a:ea typeface="微软雅黑" panose="020B0503020204020204" pitchFamily="34" charset="-122"/>
              </a:rPr>
              <a:t>部分，最终的目的还是实现高效的 </a:t>
            </a:r>
            <a:r>
              <a:rPr lang="en-US" altLang="zh-CN" sz="3200" i="0">
                <a:solidFill>
                  <a:srgbClr val="202122"/>
                </a:solidFill>
                <a:effectLst/>
                <a:latin typeface="微软雅黑" panose="020B0503020204020204" pitchFamily="34" charset="-122"/>
                <a:ea typeface="微软雅黑" panose="020B0503020204020204" pitchFamily="34" charset="-122"/>
              </a:rPr>
              <a:t>IPC</a:t>
            </a:r>
            <a:r>
              <a:rPr lang="zh-CN" altLang="en-US" sz="3200" i="0">
                <a:solidFill>
                  <a:srgbClr val="202122"/>
                </a:solidFill>
                <a:effectLst/>
                <a:latin typeface="微软雅黑" panose="020B0503020204020204" pitchFamily="34" charset="-122"/>
                <a:ea typeface="微软雅黑" panose="020B0503020204020204" pitchFamily="34" charset="-122"/>
              </a:rPr>
              <a:t>。</a:t>
            </a:r>
            <a:endParaRPr lang="en-US" altLang="zh-CN" sz="3200">
              <a:solidFill>
                <a:srgbClr val="20212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28720" y="-209550"/>
            <a:ext cx="19997719" cy="1796779"/>
          </a:xfrm>
          <a:prstGeom prst="rect">
            <a:avLst/>
          </a:prstGeom>
          <a:solidFill>
            <a:srgbClr val="E0F2FD">
              <a:alpha val="75686"/>
            </a:srgbClr>
          </a:solidFill>
        </p:spPr>
      </p:sp>
      <p:sp>
        <p:nvSpPr>
          <p:cNvPr id="34" name="TextBox 34"/>
          <p:cNvSpPr txBox="1"/>
          <p:nvPr/>
        </p:nvSpPr>
        <p:spPr>
          <a:xfrm>
            <a:off x="8382000" y="568593"/>
            <a:ext cx="9410700" cy="615553"/>
          </a:xfrm>
          <a:prstGeom prst="rect">
            <a:avLst/>
          </a:prstGeom>
        </p:spPr>
        <p:txBody>
          <a:bodyPr wrap="square" lIns="0" tIns="0" rIns="0" bIns="0" rtlCol="0" anchor="t">
            <a:spAutoFit/>
          </a:bodyPr>
          <a:lstStyle/>
          <a:p>
            <a:pPr algn="r">
              <a:spcBef>
                <a:spcPct val="0"/>
              </a:spcBef>
            </a:pPr>
            <a:r>
              <a:rPr lang="en-US" altLang="zh-CN" sz="4000" b="1" spc="216">
                <a:solidFill>
                  <a:srgbClr val="2B2B2B"/>
                </a:solidFill>
                <a:latin typeface="微软雅黑" panose="020B0503020204020204" pitchFamily="34" charset="-122"/>
                <a:ea typeface="微软雅黑" panose="020B0503020204020204" pitchFamily="34" charset="-122"/>
              </a:rPr>
              <a:t>03</a:t>
            </a:r>
            <a:r>
              <a:rPr lang="zh-CN" altLang="en-US" sz="4000" b="1" spc="216">
                <a:solidFill>
                  <a:srgbClr val="2B2B2B"/>
                </a:solidFill>
                <a:latin typeface="微软雅黑" panose="020B0503020204020204" pitchFamily="34" charset="-122"/>
                <a:ea typeface="微软雅黑" panose="020B0503020204020204" pitchFamily="34" charset="-122"/>
              </a:rPr>
              <a:t>：</a:t>
            </a:r>
            <a:r>
              <a:rPr lang="en-US" altLang="zh-CN" sz="4000" b="1" spc="216">
                <a:solidFill>
                  <a:srgbClr val="2B2B2B"/>
                </a:solidFill>
                <a:latin typeface="微软雅黑" panose="020B0503020204020204" pitchFamily="34" charset="-122"/>
                <a:ea typeface="微软雅黑" panose="020B0503020204020204" pitchFamily="34" charset="-122"/>
              </a:rPr>
              <a:t>How we</a:t>
            </a:r>
            <a:r>
              <a:rPr lang="en-US" altLang="zh-CN" sz="4000" b="1" spc="216">
                <a:solidFill>
                  <a:srgbClr val="2B2B2B"/>
                </a:solidFill>
                <a:ea typeface="微软雅黑" panose="020B0503020204020204" pitchFamily="34" charset="-122"/>
              </a:rPr>
              <a:t>’</a:t>
            </a:r>
            <a:r>
              <a:rPr lang="en-US" altLang="zh-CN" sz="4000" b="1" spc="216">
                <a:solidFill>
                  <a:srgbClr val="2B2B2B"/>
                </a:solidFill>
                <a:latin typeface="微软雅黑" panose="020B0503020204020204" pitchFamily="34" charset="-122"/>
                <a:ea typeface="微软雅黑" panose="020B0503020204020204" pitchFamily="34" charset="-122"/>
              </a:rPr>
              <a:t>ll get there </a:t>
            </a:r>
          </a:p>
        </p:txBody>
      </p:sp>
      <p:sp>
        <p:nvSpPr>
          <p:cNvPr id="52" name="TextBox 6"/>
          <p:cNvSpPr txBox="1"/>
          <p:nvPr/>
        </p:nvSpPr>
        <p:spPr>
          <a:xfrm>
            <a:off x="800100" y="460872"/>
            <a:ext cx="7277100" cy="830997"/>
          </a:xfrm>
          <a:prstGeom prst="rect">
            <a:avLst/>
          </a:prstGeom>
        </p:spPr>
        <p:txBody>
          <a:bodyPr wrap="square" lIns="0" tIns="0" rIns="0" bIns="0" rtlCol="0" anchor="t">
            <a:spAutoFit/>
          </a:bodyPr>
          <a:lstStyle/>
          <a:p>
            <a:pPr>
              <a:spcBef>
                <a:spcPct val="0"/>
              </a:spcBef>
            </a:pPr>
            <a:r>
              <a:rPr lang="en-US" altLang="zh-CN" sz="5400" spc="324">
                <a:latin typeface="字由点字美玲体" panose="00020600040101000101" charset="-122"/>
                <a:ea typeface="字由点字美玲体" panose="00020600040101000101" charset="-122"/>
              </a:rPr>
              <a:t>Rust</a:t>
            </a:r>
            <a:r>
              <a:rPr lang="zh-CN" altLang="en-US" sz="5400" spc="324">
                <a:latin typeface="字由点字美玲体" panose="00020600040101000101" charset="-122"/>
                <a:ea typeface="字由点字美玲体" panose="00020600040101000101" charset="-122"/>
              </a:rPr>
              <a:t>：动态内存分配</a:t>
            </a:r>
            <a:endParaRPr lang="en-US" sz="5400" spc="324">
              <a:latin typeface="字由点字美玲体" panose="00020600040101000101" charset="-122"/>
              <a:ea typeface="字由点字美玲体" panose="00020600040101000101" charset="-122"/>
            </a:endParaRPr>
          </a:p>
        </p:txBody>
      </p:sp>
      <p:sp>
        <p:nvSpPr>
          <p:cNvPr id="6" name="文本框 5"/>
          <p:cNvSpPr txBox="1"/>
          <p:nvPr/>
        </p:nvSpPr>
        <p:spPr>
          <a:xfrm>
            <a:off x="609600" y="2512671"/>
            <a:ext cx="13563600" cy="3052310"/>
          </a:xfrm>
          <a:prstGeom prst="rect">
            <a:avLst/>
          </a:prstGeom>
          <a:noFill/>
        </p:spPr>
        <p:txBody>
          <a:bodyPr wrap="square" rtlCol="0">
            <a:spAutoFit/>
          </a:bodyPr>
          <a:lstStyle/>
          <a:p>
            <a:pPr marL="571500" indent="-571500" algn="just">
              <a:lnSpc>
                <a:spcPct val="150000"/>
              </a:lnSpc>
              <a:buFont typeface="Wingdings" panose="05000000000000000000" pitchFamily="2" charset="2"/>
              <a:buChar char="Ø"/>
            </a:pPr>
            <a:r>
              <a:rPr lang="en-US" altLang="zh-CN" sz="3600" b="1" i="0">
                <a:solidFill>
                  <a:srgbClr val="202122"/>
                </a:solidFill>
                <a:effectLst/>
                <a:latin typeface="Consolas" panose="020B0609020204030204" pitchFamily="49" charset="0"/>
                <a:ea typeface="微软雅黑" panose="020B0503020204020204" pitchFamily="34" charset="-122"/>
              </a:rPr>
              <a:t>alloc</a:t>
            </a:r>
            <a:r>
              <a:rPr lang="en-US" altLang="zh-CN" sz="3600" b="1" i="0">
                <a:solidFill>
                  <a:srgbClr val="202122"/>
                </a:solidFill>
                <a:effectLst/>
                <a:latin typeface="微软雅黑" panose="020B0503020204020204" pitchFamily="34" charset="-122"/>
                <a:ea typeface="微软雅黑" panose="020B0503020204020204" pitchFamily="34" charset="-122"/>
              </a:rPr>
              <a:t> in Rust</a:t>
            </a:r>
            <a:endParaRPr lang="en-US" altLang="zh-CN" sz="3600" b="1">
              <a:solidFill>
                <a:srgbClr val="202122"/>
              </a:solidFill>
              <a:latin typeface="微软雅黑" panose="020B0503020204020204" pitchFamily="34" charset="-122"/>
              <a:ea typeface="微软雅黑" panose="020B0503020204020204" pitchFamily="34" charset="-122"/>
            </a:endParaRPr>
          </a:p>
          <a:p>
            <a:pPr marL="914400" lvl="1" indent="-457200" algn="just">
              <a:lnSpc>
                <a:spcPct val="150000"/>
              </a:lnSpc>
              <a:buFont typeface="Wingdings" panose="05000000000000000000" pitchFamily="2" charset="2"/>
              <a:buChar char="n"/>
            </a:pPr>
            <a:r>
              <a:rPr lang="zh-CN" altLang="en-US" sz="3200" i="0">
                <a:solidFill>
                  <a:srgbClr val="202122"/>
                </a:solidFill>
                <a:effectLst/>
                <a:latin typeface="微软雅黑" panose="020B0503020204020204" pitchFamily="34" charset="-122"/>
                <a:ea typeface="微软雅黑" panose="020B0503020204020204" pitchFamily="34" charset="-122"/>
              </a:rPr>
              <a:t>相对于 </a:t>
            </a:r>
            <a:r>
              <a:rPr lang="en-US" altLang="zh-CN" sz="3200" i="0">
                <a:solidFill>
                  <a:srgbClr val="202122"/>
                </a:solidFill>
                <a:effectLst/>
                <a:latin typeface="微软雅黑" panose="020B0503020204020204" pitchFamily="34" charset="-122"/>
                <a:ea typeface="微软雅黑" panose="020B0503020204020204" pitchFamily="34" charset="-122"/>
              </a:rPr>
              <a:t>C </a:t>
            </a:r>
            <a:r>
              <a:rPr lang="zh-CN" altLang="en-US" sz="3200" i="0">
                <a:solidFill>
                  <a:srgbClr val="202122"/>
                </a:solidFill>
                <a:effectLst/>
                <a:latin typeface="微软雅黑" panose="020B0503020204020204" pitchFamily="34" charset="-122"/>
                <a:ea typeface="微软雅黑" panose="020B0503020204020204" pitchFamily="34" charset="-122"/>
              </a:rPr>
              <a:t>语言而言，</a:t>
            </a:r>
            <a:r>
              <a:rPr lang="en-US" altLang="zh-CN" sz="3200" i="0">
                <a:solidFill>
                  <a:srgbClr val="202122"/>
                </a:solidFill>
                <a:effectLst/>
                <a:latin typeface="微软雅黑" panose="020B0503020204020204" pitchFamily="34" charset="-122"/>
                <a:ea typeface="微软雅黑" panose="020B0503020204020204" pitchFamily="34" charset="-122"/>
              </a:rPr>
              <a:t>Rust </a:t>
            </a:r>
            <a:r>
              <a:rPr lang="zh-CN" altLang="en-US" sz="3200" i="0">
                <a:solidFill>
                  <a:srgbClr val="202122"/>
                </a:solidFill>
                <a:effectLst/>
                <a:latin typeface="微软雅黑" panose="020B0503020204020204" pitchFamily="34" charset="-122"/>
                <a:ea typeface="微软雅黑" panose="020B0503020204020204" pitchFamily="34" charset="-122"/>
              </a:rPr>
              <a:t>语言在 </a:t>
            </a:r>
            <a:r>
              <a:rPr lang="en-US" altLang="zh-CN" sz="3200" b="1" i="0">
                <a:solidFill>
                  <a:srgbClr val="202122"/>
                </a:solidFill>
                <a:effectLst/>
                <a:latin typeface="Consolas" panose="020B0609020204030204" pitchFamily="49" charset="0"/>
                <a:ea typeface="微软雅黑" panose="020B0503020204020204" pitchFamily="34" charset="-122"/>
              </a:rPr>
              <a:t>alloc</a:t>
            </a:r>
            <a:r>
              <a:rPr lang="en-US" altLang="zh-CN" sz="3200" i="0">
                <a:solidFill>
                  <a:srgbClr val="202122"/>
                </a:solidFill>
                <a:effectLst/>
                <a:latin typeface="微软雅黑" panose="020B0503020204020204" pitchFamily="34" charset="-122"/>
                <a:ea typeface="微软雅黑" panose="020B0503020204020204" pitchFamily="34" charset="-122"/>
              </a:rPr>
              <a:t> crate </a:t>
            </a:r>
            <a:r>
              <a:rPr lang="zh-CN" altLang="en-US" sz="3200" i="0">
                <a:solidFill>
                  <a:srgbClr val="202122"/>
                </a:solidFill>
                <a:effectLst/>
                <a:latin typeface="微软雅黑" panose="020B0503020204020204" pitchFamily="34" charset="-122"/>
                <a:ea typeface="微软雅黑" panose="020B0503020204020204" pitchFamily="34" charset="-122"/>
              </a:rPr>
              <a:t>中设定了一套简洁规范的接口，只要实现了这套接口，内核就可以很方便地支持动态内存分配了。</a:t>
            </a:r>
            <a:endParaRPr lang="en-US" altLang="zh-CN" sz="3200">
              <a:solidFill>
                <a:srgbClr val="202122"/>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clrChange>
              <a:clrFrom>
                <a:srgbClr val="F6F8FA"/>
              </a:clrFrom>
              <a:clrTo>
                <a:srgbClr val="F6F8FA">
                  <a:alpha val="0"/>
                </a:srgbClr>
              </a:clrTo>
            </a:clrChange>
          </a:blip>
          <a:stretch>
            <a:fillRect/>
          </a:stretch>
        </p:blipFill>
        <p:spPr>
          <a:xfrm>
            <a:off x="990600" y="5981700"/>
            <a:ext cx="13673434" cy="33528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28720" y="-209550"/>
            <a:ext cx="19997719" cy="1796779"/>
          </a:xfrm>
          <a:prstGeom prst="rect">
            <a:avLst/>
          </a:prstGeom>
          <a:solidFill>
            <a:srgbClr val="E0F2FD">
              <a:alpha val="75686"/>
            </a:srgbClr>
          </a:solidFill>
        </p:spPr>
      </p:sp>
      <p:sp>
        <p:nvSpPr>
          <p:cNvPr id="34" name="TextBox 34"/>
          <p:cNvSpPr txBox="1"/>
          <p:nvPr/>
        </p:nvSpPr>
        <p:spPr>
          <a:xfrm>
            <a:off x="8382000" y="568593"/>
            <a:ext cx="9410700" cy="615553"/>
          </a:xfrm>
          <a:prstGeom prst="rect">
            <a:avLst/>
          </a:prstGeom>
        </p:spPr>
        <p:txBody>
          <a:bodyPr wrap="square" lIns="0" tIns="0" rIns="0" bIns="0" rtlCol="0" anchor="t">
            <a:spAutoFit/>
          </a:bodyPr>
          <a:lstStyle/>
          <a:p>
            <a:pPr algn="r">
              <a:spcBef>
                <a:spcPct val="0"/>
              </a:spcBef>
            </a:pPr>
            <a:r>
              <a:rPr lang="en-US" altLang="zh-CN" sz="4000" b="1" spc="216">
                <a:solidFill>
                  <a:srgbClr val="2B2B2B"/>
                </a:solidFill>
                <a:latin typeface="微软雅黑" panose="020B0503020204020204" pitchFamily="34" charset="-122"/>
                <a:ea typeface="微软雅黑" panose="020B0503020204020204" pitchFamily="34" charset="-122"/>
              </a:rPr>
              <a:t>03</a:t>
            </a:r>
            <a:r>
              <a:rPr lang="zh-CN" altLang="en-US" sz="4000" b="1" spc="216">
                <a:solidFill>
                  <a:srgbClr val="2B2B2B"/>
                </a:solidFill>
                <a:latin typeface="微软雅黑" panose="020B0503020204020204" pitchFamily="34" charset="-122"/>
                <a:ea typeface="微软雅黑" panose="020B0503020204020204" pitchFamily="34" charset="-122"/>
              </a:rPr>
              <a:t>：</a:t>
            </a:r>
            <a:r>
              <a:rPr lang="en-US" altLang="zh-CN" sz="4000" b="1" spc="216">
                <a:solidFill>
                  <a:srgbClr val="2B2B2B"/>
                </a:solidFill>
                <a:latin typeface="微软雅黑" panose="020B0503020204020204" pitchFamily="34" charset="-122"/>
                <a:ea typeface="微软雅黑" panose="020B0503020204020204" pitchFamily="34" charset="-122"/>
              </a:rPr>
              <a:t>How we</a:t>
            </a:r>
            <a:r>
              <a:rPr lang="en-US" altLang="zh-CN" sz="4000" b="1" spc="216">
                <a:solidFill>
                  <a:srgbClr val="2B2B2B"/>
                </a:solidFill>
                <a:ea typeface="微软雅黑" panose="020B0503020204020204" pitchFamily="34" charset="-122"/>
              </a:rPr>
              <a:t>’</a:t>
            </a:r>
            <a:r>
              <a:rPr lang="en-US" altLang="zh-CN" sz="4000" b="1" spc="216">
                <a:solidFill>
                  <a:srgbClr val="2B2B2B"/>
                </a:solidFill>
                <a:latin typeface="微软雅黑" panose="020B0503020204020204" pitchFamily="34" charset="-122"/>
                <a:ea typeface="微软雅黑" panose="020B0503020204020204" pitchFamily="34" charset="-122"/>
              </a:rPr>
              <a:t>ll get there </a:t>
            </a:r>
          </a:p>
        </p:txBody>
      </p:sp>
      <p:sp>
        <p:nvSpPr>
          <p:cNvPr id="52" name="TextBox 6"/>
          <p:cNvSpPr txBox="1"/>
          <p:nvPr/>
        </p:nvSpPr>
        <p:spPr>
          <a:xfrm>
            <a:off x="800100" y="460872"/>
            <a:ext cx="7277100" cy="830580"/>
          </a:xfrm>
          <a:prstGeom prst="rect">
            <a:avLst/>
          </a:prstGeom>
        </p:spPr>
        <p:txBody>
          <a:bodyPr wrap="square" lIns="0" tIns="0" rIns="0" bIns="0" rtlCol="0" anchor="t">
            <a:spAutoFit/>
          </a:bodyPr>
          <a:lstStyle/>
          <a:p>
            <a:pPr>
              <a:spcBef>
                <a:spcPct val="0"/>
              </a:spcBef>
            </a:pPr>
            <a:r>
              <a:rPr lang="zh-CN" altLang="en-US" sz="5400" spc="324">
                <a:latin typeface="字由点字美玲体" panose="00020600040101000101" charset="-122"/>
                <a:ea typeface="字由点字美玲体" panose="00020600040101000101" charset="-122"/>
              </a:rPr>
              <a:t>可参考项目：</a:t>
            </a:r>
            <a:r>
              <a:rPr lang="en-US" altLang="zh-CN" sz="5400" spc="324">
                <a:latin typeface="字由点字美玲体" panose="00020600040101000101" charset="-122"/>
                <a:ea typeface="字由点字美玲体" panose="00020600040101000101" charset="-122"/>
              </a:rPr>
              <a:t>BlogOS</a:t>
            </a:r>
          </a:p>
        </p:txBody>
      </p:sp>
      <p:sp>
        <p:nvSpPr>
          <p:cNvPr id="6" name="文本框 5"/>
          <p:cNvSpPr txBox="1"/>
          <p:nvPr/>
        </p:nvSpPr>
        <p:spPr>
          <a:xfrm>
            <a:off x="914400" y="1534160"/>
            <a:ext cx="13563600" cy="3138170"/>
          </a:xfrm>
          <a:prstGeom prst="rect">
            <a:avLst/>
          </a:prstGeom>
          <a:noFill/>
        </p:spPr>
        <p:txBody>
          <a:bodyPr wrap="square" rtlCol="0">
            <a:spAutoFit/>
          </a:bodyPr>
          <a:lstStyle/>
          <a:p>
            <a:pPr marL="571500" indent="-571500" algn="just">
              <a:lnSpc>
                <a:spcPct val="150000"/>
              </a:lnSpc>
              <a:buFont typeface="Wingdings" panose="05000000000000000000" pitchFamily="2" charset="2"/>
              <a:buChar char="Ø"/>
            </a:pPr>
            <a:r>
              <a:rPr lang="en-US" altLang="zh-CN" sz="3600" b="1" i="0">
                <a:solidFill>
                  <a:srgbClr val="202122"/>
                </a:solidFill>
                <a:effectLst/>
                <a:latin typeface="微软雅黑" panose="020B0503020204020204" pitchFamily="34" charset="-122"/>
                <a:ea typeface="微软雅黑" panose="020B0503020204020204" pitchFamily="34" charset="-122"/>
              </a:rPr>
              <a:t>BlogOS </a:t>
            </a:r>
            <a:endParaRPr lang="en-US" altLang="zh-CN" sz="3600" b="1">
              <a:solidFill>
                <a:srgbClr val="202122"/>
              </a:solidFill>
              <a:latin typeface="微软雅黑" panose="020B0503020204020204" pitchFamily="34" charset="-122"/>
              <a:ea typeface="微软雅黑" panose="020B0503020204020204" pitchFamily="34" charset="-122"/>
            </a:endParaRPr>
          </a:p>
          <a:p>
            <a:pPr marL="914400" lvl="1" indent="-457200" algn="just">
              <a:lnSpc>
                <a:spcPct val="150000"/>
              </a:lnSpc>
              <a:buFont typeface="Wingdings" panose="05000000000000000000" pitchFamily="2" charset="2"/>
              <a:buChar char="n"/>
            </a:pPr>
            <a:r>
              <a:rPr lang="zh-CN" altLang="en-US" sz="3200" i="0">
                <a:solidFill>
                  <a:srgbClr val="202122"/>
                </a:solidFill>
                <a:effectLst/>
                <a:latin typeface="微软雅黑" panose="020B0503020204020204" pitchFamily="34" charset="-122"/>
                <a:ea typeface="微软雅黑" panose="020B0503020204020204" pitchFamily="34" charset="-122"/>
              </a:rPr>
              <a:t>中断</a:t>
            </a:r>
          </a:p>
          <a:p>
            <a:pPr marL="914400" lvl="1" indent="-457200" algn="just">
              <a:lnSpc>
                <a:spcPct val="150000"/>
              </a:lnSpc>
              <a:buFont typeface="Wingdings" panose="05000000000000000000" pitchFamily="2" charset="2"/>
              <a:buChar char="n"/>
            </a:pPr>
            <a:r>
              <a:rPr lang="zh-CN" altLang="en-US" sz="3200" i="0">
                <a:solidFill>
                  <a:srgbClr val="202122"/>
                </a:solidFill>
                <a:effectLst/>
                <a:latin typeface="微软雅黑" panose="020B0503020204020204" pitchFamily="34" charset="-122"/>
                <a:ea typeface="微软雅黑" panose="020B0503020204020204" pitchFamily="34" charset="-122"/>
              </a:rPr>
              <a:t>段页式内存管理，多级页表</a:t>
            </a:r>
          </a:p>
          <a:p>
            <a:pPr marL="914400" lvl="1" indent="-457200" algn="just">
              <a:lnSpc>
                <a:spcPct val="150000"/>
              </a:lnSpc>
              <a:buFont typeface="Wingdings" panose="05000000000000000000" pitchFamily="2" charset="2"/>
              <a:buChar char="n"/>
            </a:pPr>
            <a:r>
              <a:rPr lang="en-US" altLang="zh-CN" sz="3200" i="0">
                <a:solidFill>
                  <a:srgbClr val="202122"/>
                </a:solidFill>
                <a:effectLst/>
                <a:latin typeface="微软雅黑" panose="020B0503020204020204" pitchFamily="34" charset="-122"/>
                <a:ea typeface="微软雅黑" panose="020B0503020204020204" pitchFamily="34" charset="-122"/>
              </a:rPr>
              <a:t>协作式多任务处理</a:t>
            </a:r>
            <a:endParaRPr lang="zh-CN" altLang="en-US" sz="3200" i="0">
              <a:solidFill>
                <a:srgbClr val="202122"/>
              </a:solidFill>
              <a:effectLst/>
              <a:latin typeface="微软雅黑" panose="020B0503020204020204" pitchFamily="34" charset="-122"/>
              <a:ea typeface="微软雅黑" panose="020B0503020204020204" pitchFamily="34" charset="-122"/>
            </a:endParaRPr>
          </a:p>
        </p:txBody>
      </p:sp>
      <p:grpSp>
        <p:nvGrpSpPr>
          <p:cNvPr id="15" name="Group 34"/>
          <p:cNvGrpSpPr/>
          <p:nvPr/>
        </p:nvGrpSpPr>
        <p:grpSpPr>
          <a:xfrm>
            <a:off x="10591800" y="3467100"/>
            <a:ext cx="7165878" cy="5493840"/>
            <a:chOff x="0" y="0"/>
            <a:chExt cx="12048211" cy="9236962"/>
          </a:xfrm>
        </p:grpSpPr>
        <p:pic>
          <p:nvPicPr>
            <p:cNvPr id="16" name="Picture 3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12048211" cy="9236962"/>
            </a:xfrm>
            <a:prstGeom prst="rect">
              <a:avLst/>
            </a:prstGeom>
          </p:spPr>
        </p:pic>
        <p:pic>
          <p:nvPicPr>
            <p:cNvPr id="17" name="Picture 36"/>
            <p:cNvPicPr>
              <a:picLocks noChangeAspect="1"/>
            </p:cNvPicPr>
            <p:nvPr/>
          </p:nvPicPr>
          <p:blipFill>
            <a:blip r:embed="rId5"/>
            <a:srcRect t="8438" b="8438"/>
            <a:stretch>
              <a:fillRect/>
            </a:stretch>
          </p:blipFill>
          <p:spPr>
            <a:xfrm>
              <a:off x="422532" y="507743"/>
              <a:ext cx="11138212" cy="6174235"/>
            </a:xfrm>
            <a:prstGeom prst="rect">
              <a:avLst/>
            </a:prstGeom>
          </p:spPr>
        </p:pic>
      </p:grpSp>
      <p:pic>
        <p:nvPicPr>
          <p:cNvPr id="18" name="图片 17"/>
          <p:cNvPicPr>
            <a:picLocks noChangeAspect="1"/>
          </p:cNvPicPr>
          <p:nvPr/>
        </p:nvPicPr>
        <p:blipFill>
          <a:blip r:embed="rId6"/>
          <a:stretch>
            <a:fillRect/>
          </a:stretch>
        </p:blipFill>
        <p:spPr>
          <a:xfrm>
            <a:off x="10896448" y="3769089"/>
            <a:ext cx="6624641" cy="367223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图片 3"/>
          <p:cNvPicPr>
            <a:picLocks noChangeAspect="1"/>
          </p:cNvPicPr>
          <p:nvPr/>
        </p:nvPicPr>
        <p:blipFill>
          <a:blip r:embed="rId7"/>
          <a:stretch>
            <a:fillRect/>
          </a:stretch>
        </p:blipFill>
        <p:spPr>
          <a:xfrm>
            <a:off x="800100" y="4914900"/>
            <a:ext cx="8942705" cy="512699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28720" y="-209550"/>
            <a:ext cx="19997719" cy="1796779"/>
          </a:xfrm>
          <a:prstGeom prst="rect">
            <a:avLst/>
          </a:prstGeom>
          <a:solidFill>
            <a:srgbClr val="E0F2FD">
              <a:alpha val="75686"/>
            </a:srgbClr>
          </a:solidFill>
        </p:spPr>
      </p:sp>
      <p:sp>
        <p:nvSpPr>
          <p:cNvPr id="34" name="TextBox 34"/>
          <p:cNvSpPr txBox="1"/>
          <p:nvPr/>
        </p:nvSpPr>
        <p:spPr>
          <a:xfrm>
            <a:off x="8382000" y="568593"/>
            <a:ext cx="9410700" cy="615553"/>
          </a:xfrm>
          <a:prstGeom prst="rect">
            <a:avLst/>
          </a:prstGeom>
        </p:spPr>
        <p:txBody>
          <a:bodyPr wrap="square" lIns="0" tIns="0" rIns="0" bIns="0" rtlCol="0" anchor="t">
            <a:spAutoFit/>
          </a:bodyPr>
          <a:lstStyle/>
          <a:p>
            <a:pPr algn="r">
              <a:spcBef>
                <a:spcPct val="0"/>
              </a:spcBef>
            </a:pPr>
            <a:r>
              <a:rPr lang="en-US" altLang="zh-CN" sz="4000" b="1" spc="216">
                <a:solidFill>
                  <a:srgbClr val="2B2B2B"/>
                </a:solidFill>
                <a:latin typeface="微软雅黑" panose="020B0503020204020204" pitchFamily="34" charset="-122"/>
                <a:ea typeface="微软雅黑" panose="020B0503020204020204" pitchFamily="34" charset="-122"/>
              </a:rPr>
              <a:t>03</a:t>
            </a:r>
            <a:r>
              <a:rPr lang="zh-CN" altLang="en-US" sz="4000" b="1" spc="216">
                <a:solidFill>
                  <a:srgbClr val="2B2B2B"/>
                </a:solidFill>
                <a:latin typeface="微软雅黑" panose="020B0503020204020204" pitchFamily="34" charset="-122"/>
                <a:ea typeface="微软雅黑" panose="020B0503020204020204" pitchFamily="34" charset="-122"/>
              </a:rPr>
              <a:t>：</a:t>
            </a:r>
            <a:r>
              <a:rPr lang="en-US" altLang="zh-CN" sz="4000" b="1" spc="216">
                <a:solidFill>
                  <a:srgbClr val="2B2B2B"/>
                </a:solidFill>
                <a:latin typeface="微软雅黑" panose="020B0503020204020204" pitchFamily="34" charset="-122"/>
                <a:ea typeface="微软雅黑" panose="020B0503020204020204" pitchFamily="34" charset="-122"/>
              </a:rPr>
              <a:t>How we</a:t>
            </a:r>
            <a:r>
              <a:rPr lang="en-US" altLang="zh-CN" sz="4000" b="1" spc="216">
                <a:solidFill>
                  <a:srgbClr val="2B2B2B"/>
                </a:solidFill>
                <a:ea typeface="微软雅黑" panose="020B0503020204020204" pitchFamily="34" charset="-122"/>
              </a:rPr>
              <a:t>’</a:t>
            </a:r>
            <a:r>
              <a:rPr lang="en-US" altLang="zh-CN" sz="4000" b="1" spc="216">
                <a:solidFill>
                  <a:srgbClr val="2B2B2B"/>
                </a:solidFill>
                <a:latin typeface="微软雅黑" panose="020B0503020204020204" pitchFamily="34" charset="-122"/>
                <a:ea typeface="微软雅黑" panose="020B0503020204020204" pitchFamily="34" charset="-122"/>
              </a:rPr>
              <a:t>ll get there </a:t>
            </a:r>
          </a:p>
        </p:txBody>
      </p:sp>
      <p:sp>
        <p:nvSpPr>
          <p:cNvPr id="52" name="TextBox 6"/>
          <p:cNvSpPr txBox="1"/>
          <p:nvPr/>
        </p:nvSpPr>
        <p:spPr>
          <a:xfrm>
            <a:off x="800100" y="460872"/>
            <a:ext cx="7277100" cy="830580"/>
          </a:xfrm>
          <a:prstGeom prst="rect">
            <a:avLst/>
          </a:prstGeom>
        </p:spPr>
        <p:txBody>
          <a:bodyPr wrap="square" lIns="0" tIns="0" rIns="0" bIns="0" rtlCol="0" anchor="t">
            <a:spAutoFit/>
          </a:bodyPr>
          <a:lstStyle/>
          <a:p>
            <a:pPr>
              <a:spcBef>
                <a:spcPct val="0"/>
              </a:spcBef>
            </a:pPr>
            <a:r>
              <a:rPr lang="zh-CN" altLang="en-US" sz="5400" spc="324">
                <a:latin typeface="字由点字美玲体" panose="00020600040101000101" charset="-122"/>
                <a:ea typeface="字由点字美玲体" panose="00020600040101000101" charset="-122"/>
              </a:rPr>
              <a:t>可参考项目：</a:t>
            </a:r>
            <a:r>
              <a:rPr lang="en-US" altLang="zh-CN" sz="5400" spc="324">
                <a:latin typeface="字由点字美玲体" panose="00020600040101000101" charset="-122"/>
                <a:ea typeface="字由点字美玲体" panose="00020600040101000101" charset="-122"/>
              </a:rPr>
              <a:t>rCore</a:t>
            </a:r>
          </a:p>
        </p:txBody>
      </p:sp>
      <p:sp>
        <p:nvSpPr>
          <p:cNvPr id="12" name="文本框 11"/>
          <p:cNvSpPr txBox="1"/>
          <p:nvPr/>
        </p:nvSpPr>
        <p:spPr>
          <a:xfrm>
            <a:off x="152400" y="3086100"/>
            <a:ext cx="13563600" cy="3876675"/>
          </a:xfrm>
          <a:prstGeom prst="rect">
            <a:avLst/>
          </a:prstGeom>
          <a:noFill/>
        </p:spPr>
        <p:txBody>
          <a:bodyPr wrap="square" rtlCol="0">
            <a:spAutoFit/>
          </a:bodyPr>
          <a:lstStyle/>
          <a:p>
            <a:pPr marL="571500" indent="-571500" algn="just">
              <a:lnSpc>
                <a:spcPct val="150000"/>
              </a:lnSpc>
              <a:buFont typeface="Wingdings" panose="05000000000000000000" pitchFamily="2" charset="2"/>
              <a:buChar char="Ø"/>
            </a:pPr>
            <a:r>
              <a:rPr lang="en-US" altLang="zh-CN" sz="3600" b="1">
                <a:solidFill>
                  <a:srgbClr val="202122"/>
                </a:solidFill>
                <a:latin typeface="微软雅黑" panose="020B0503020204020204" pitchFamily="34" charset="-122"/>
                <a:ea typeface="微软雅黑" panose="020B0503020204020204" pitchFamily="34" charset="-122"/>
              </a:rPr>
              <a:t>rCore</a:t>
            </a:r>
            <a:endParaRPr sz="3200" i="0">
              <a:solidFill>
                <a:srgbClr val="202122"/>
              </a:solidFill>
              <a:effectLst/>
              <a:latin typeface="微软雅黑" panose="020B0503020204020204" pitchFamily="34" charset="-122"/>
              <a:ea typeface="微软雅黑" panose="020B0503020204020204" pitchFamily="34" charset="-122"/>
            </a:endParaRPr>
          </a:p>
          <a:p>
            <a:pPr marL="914400" lvl="1" indent="-457200" algn="just">
              <a:lnSpc>
                <a:spcPct val="150000"/>
              </a:lnSpc>
              <a:buFont typeface="Wingdings" panose="05000000000000000000" pitchFamily="2" charset="2"/>
              <a:buChar char="n"/>
            </a:pPr>
            <a:r>
              <a:rPr sz="3200" i="0">
                <a:solidFill>
                  <a:srgbClr val="202122"/>
                </a:solidFill>
                <a:effectLst/>
                <a:latin typeface="微软雅黑" panose="020B0503020204020204" pitchFamily="34" charset="-122"/>
                <a:ea typeface="微软雅黑" panose="020B0503020204020204" pitchFamily="34" charset="-122"/>
              </a:rPr>
              <a:t>RISC-V 架构的 类 Unix 内核</a:t>
            </a:r>
            <a:r>
              <a:rPr lang="zh-CN" sz="3200" i="0">
                <a:solidFill>
                  <a:srgbClr val="202122"/>
                </a:solidFill>
                <a:effectLst/>
                <a:latin typeface="微软雅黑" panose="020B0503020204020204" pitchFamily="34" charset="-122"/>
                <a:ea typeface="微软雅黑" panose="020B0503020204020204" pitchFamily="34" charset="-122"/>
              </a:rPr>
              <a:t>（</a:t>
            </a:r>
            <a:r>
              <a:rPr lang="en-US" altLang="zh-CN" sz="3200" i="0">
                <a:solidFill>
                  <a:srgbClr val="202122"/>
                </a:solidFill>
                <a:effectLst/>
                <a:latin typeface="微软雅黑" panose="020B0503020204020204" pitchFamily="34" charset="-122"/>
                <a:ea typeface="微软雅黑" panose="020B0503020204020204" pitchFamily="34" charset="-122"/>
              </a:rPr>
              <a:t>x86 </a:t>
            </a:r>
            <a:r>
              <a:rPr lang="zh-CN" altLang="en-US" sz="3200" i="0">
                <a:solidFill>
                  <a:srgbClr val="202122"/>
                </a:solidFill>
                <a:effectLst/>
                <a:latin typeface="微软雅黑" panose="020B0503020204020204" pitchFamily="34" charset="-122"/>
                <a:ea typeface="微软雅黑" panose="020B0503020204020204" pitchFamily="34" charset="-122"/>
              </a:rPr>
              <a:t>可参考</a:t>
            </a:r>
            <a:r>
              <a:rPr lang="zh-CN" sz="3200" i="0">
                <a:solidFill>
                  <a:srgbClr val="202122"/>
                </a:solidFill>
                <a:effectLst/>
                <a:latin typeface="微软雅黑" panose="020B0503020204020204" pitchFamily="34" charset="-122"/>
                <a:ea typeface="微软雅黑" panose="020B0503020204020204" pitchFamily="34" charset="-122"/>
              </a:rPr>
              <a:t>）</a:t>
            </a:r>
            <a:endParaRPr sz="3200" i="0">
              <a:solidFill>
                <a:srgbClr val="202122"/>
              </a:solidFill>
              <a:effectLst/>
              <a:latin typeface="微软雅黑" panose="020B0503020204020204" pitchFamily="34" charset="-122"/>
              <a:ea typeface="微软雅黑" panose="020B0503020204020204" pitchFamily="34" charset="-122"/>
            </a:endParaRPr>
          </a:p>
          <a:p>
            <a:pPr marL="914400" lvl="1" indent="-457200" algn="just">
              <a:lnSpc>
                <a:spcPct val="150000"/>
              </a:lnSpc>
              <a:buFont typeface="Wingdings" panose="05000000000000000000" pitchFamily="2" charset="2"/>
              <a:buChar char="n"/>
            </a:pPr>
            <a:r>
              <a:rPr sz="3200" i="0">
                <a:solidFill>
                  <a:srgbClr val="202122"/>
                </a:solidFill>
                <a:effectLst/>
                <a:latin typeface="微软雅黑" panose="020B0503020204020204" pitchFamily="34" charset="-122"/>
                <a:ea typeface="微软雅黑" panose="020B0503020204020204" pitchFamily="34" charset="-122"/>
              </a:rPr>
              <a:t>模块化内存管理和进程管理</a:t>
            </a:r>
          </a:p>
          <a:p>
            <a:pPr marL="914400" lvl="1" indent="-457200" algn="just">
              <a:lnSpc>
                <a:spcPct val="150000"/>
              </a:lnSpc>
              <a:buFont typeface="Wingdings" panose="05000000000000000000" pitchFamily="2" charset="2"/>
              <a:buChar char="n"/>
            </a:pPr>
            <a:r>
              <a:rPr sz="3200" i="0">
                <a:solidFill>
                  <a:srgbClr val="202122"/>
                </a:solidFill>
                <a:effectLst/>
                <a:latin typeface="微软雅黑" panose="020B0503020204020204" pitchFamily="34" charset="-122"/>
                <a:ea typeface="微软雅黑" panose="020B0503020204020204" pitchFamily="34" charset="-122"/>
              </a:rPr>
              <a:t>支持多核调度</a:t>
            </a:r>
          </a:p>
          <a:p>
            <a:pPr marL="914400" lvl="1" indent="-457200" algn="just">
              <a:lnSpc>
                <a:spcPct val="150000"/>
              </a:lnSpc>
              <a:buFont typeface="Wingdings" panose="05000000000000000000" pitchFamily="2" charset="2"/>
              <a:buChar char="n"/>
            </a:pPr>
            <a:r>
              <a:rPr sz="3200" i="0">
                <a:solidFill>
                  <a:srgbClr val="202122"/>
                </a:solidFill>
                <a:effectLst/>
                <a:latin typeface="微软雅黑" panose="020B0503020204020204" pitchFamily="34" charset="-122"/>
                <a:ea typeface="微软雅黑" panose="020B0503020204020204" pitchFamily="34" charset="-122"/>
              </a:rPr>
              <a:t>中文项目，文档详细。</a:t>
            </a:r>
          </a:p>
        </p:txBody>
      </p:sp>
      <p:pic>
        <p:nvPicPr>
          <p:cNvPr id="7" name="图片 6"/>
          <p:cNvPicPr>
            <a:picLocks noChangeAspect="1"/>
          </p:cNvPicPr>
          <p:nvPr/>
        </p:nvPicPr>
        <p:blipFill>
          <a:blip r:embed="rId3"/>
          <a:stretch>
            <a:fillRect/>
          </a:stretch>
        </p:blipFill>
        <p:spPr>
          <a:xfrm>
            <a:off x="9220200" y="2845435"/>
            <a:ext cx="8679180" cy="586359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28720" y="-209550"/>
            <a:ext cx="19997719" cy="1796779"/>
          </a:xfrm>
          <a:prstGeom prst="rect">
            <a:avLst/>
          </a:prstGeom>
          <a:solidFill>
            <a:srgbClr val="E0F2FD">
              <a:alpha val="75686"/>
            </a:srgbClr>
          </a:solidFill>
        </p:spPr>
      </p:sp>
      <p:sp>
        <p:nvSpPr>
          <p:cNvPr id="34" name="TextBox 34"/>
          <p:cNvSpPr txBox="1"/>
          <p:nvPr/>
        </p:nvSpPr>
        <p:spPr>
          <a:xfrm>
            <a:off x="8382000" y="568593"/>
            <a:ext cx="9410700" cy="615553"/>
          </a:xfrm>
          <a:prstGeom prst="rect">
            <a:avLst/>
          </a:prstGeom>
        </p:spPr>
        <p:txBody>
          <a:bodyPr wrap="square" lIns="0" tIns="0" rIns="0" bIns="0" rtlCol="0" anchor="t">
            <a:spAutoFit/>
          </a:bodyPr>
          <a:lstStyle/>
          <a:p>
            <a:pPr algn="r">
              <a:spcBef>
                <a:spcPct val="0"/>
              </a:spcBef>
            </a:pPr>
            <a:r>
              <a:rPr lang="en-US" altLang="zh-CN" sz="4000" b="1" spc="216">
                <a:solidFill>
                  <a:srgbClr val="2B2B2B"/>
                </a:solidFill>
                <a:latin typeface="微软雅黑" panose="020B0503020204020204" pitchFamily="34" charset="-122"/>
                <a:ea typeface="微软雅黑" panose="020B0503020204020204" pitchFamily="34" charset="-122"/>
              </a:rPr>
              <a:t>03</a:t>
            </a:r>
            <a:r>
              <a:rPr lang="zh-CN" altLang="en-US" sz="4000" b="1" spc="216">
                <a:solidFill>
                  <a:srgbClr val="2B2B2B"/>
                </a:solidFill>
                <a:latin typeface="微软雅黑" panose="020B0503020204020204" pitchFamily="34" charset="-122"/>
                <a:ea typeface="微软雅黑" panose="020B0503020204020204" pitchFamily="34" charset="-122"/>
              </a:rPr>
              <a:t>：</a:t>
            </a:r>
            <a:r>
              <a:rPr lang="en-US" altLang="zh-CN" sz="4000" b="1" spc="216">
                <a:solidFill>
                  <a:srgbClr val="2B2B2B"/>
                </a:solidFill>
                <a:latin typeface="微软雅黑" panose="020B0503020204020204" pitchFamily="34" charset="-122"/>
                <a:ea typeface="微软雅黑" panose="020B0503020204020204" pitchFamily="34" charset="-122"/>
              </a:rPr>
              <a:t>How we</a:t>
            </a:r>
            <a:r>
              <a:rPr lang="en-US" altLang="zh-CN" sz="4000" b="1" spc="216">
                <a:solidFill>
                  <a:srgbClr val="2B2B2B"/>
                </a:solidFill>
                <a:ea typeface="微软雅黑" panose="020B0503020204020204" pitchFamily="34" charset="-122"/>
              </a:rPr>
              <a:t>’</a:t>
            </a:r>
            <a:r>
              <a:rPr lang="en-US" altLang="zh-CN" sz="4000" b="1" spc="216">
                <a:solidFill>
                  <a:srgbClr val="2B2B2B"/>
                </a:solidFill>
                <a:latin typeface="微软雅黑" panose="020B0503020204020204" pitchFamily="34" charset="-122"/>
                <a:ea typeface="微软雅黑" panose="020B0503020204020204" pitchFamily="34" charset="-122"/>
              </a:rPr>
              <a:t>ll get there </a:t>
            </a:r>
          </a:p>
        </p:txBody>
      </p:sp>
      <p:sp>
        <p:nvSpPr>
          <p:cNvPr id="52" name="TextBox 6"/>
          <p:cNvSpPr txBox="1"/>
          <p:nvPr/>
        </p:nvSpPr>
        <p:spPr>
          <a:xfrm>
            <a:off x="800100" y="460872"/>
            <a:ext cx="7277100" cy="830580"/>
          </a:xfrm>
          <a:prstGeom prst="rect">
            <a:avLst/>
          </a:prstGeom>
        </p:spPr>
        <p:txBody>
          <a:bodyPr wrap="square" lIns="0" tIns="0" rIns="0" bIns="0" rtlCol="0" anchor="t">
            <a:spAutoFit/>
          </a:bodyPr>
          <a:lstStyle/>
          <a:p>
            <a:pPr>
              <a:spcBef>
                <a:spcPct val="0"/>
              </a:spcBef>
            </a:pPr>
            <a:r>
              <a:rPr lang="zh-CN" altLang="en-US" sz="5400" spc="324">
                <a:latin typeface="字由点字美玲体" panose="00020600040101000101" charset="-122"/>
                <a:ea typeface="字由点字美玲体" panose="00020600040101000101" charset="-122"/>
              </a:rPr>
              <a:t>可参考项目：</a:t>
            </a:r>
            <a:r>
              <a:rPr lang="en-US" altLang="zh-CN" sz="5400" spc="324">
                <a:latin typeface="字由点字美玲体" panose="00020600040101000101" charset="-122"/>
                <a:ea typeface="字由点字美玲体" panose="00020600040101000101" charset="-122"/>
              </a:rPr>
              <a:t>Redox</a:t>
            </a:r>
          </a:p>
        </p:txBody>
      </p:sp>
      <p:sp>
        <p:nvSpPr>
          <p:cNvPr id="13" name="文本框 12"/>
          <p:cNvSpPr txBox="1"/>
          <p:nvPr/>
        </p:nvSpPr>
        <p:spPr>
          <a:xfrm>
            <a:off x="609600" y="2324100"/>
            <a:ext cx="9286875" cy="6092825"/>
          </a:xfrm>
          <a:prstGeom prst="rect">
            <a:avLst/>
          </a:prstGeom>
          <a:noFill/>
        </p:spPr>
        <p:txBody>
          <a:bodyPr wrap="square" rtlCol="0">
            <a:spAutoFit/>
          </a:bodyPr>
          <a:lstStyle/>
          <a:p>
            <a:pPr marL="571500" indent="-571500" algn="just">
              <a:lnSpc>
                <a:spcPct val="150000"/>
              </a:lnSpc>
              <a:buFont typeface="Wingdings" panose="05000000000000000000" pitchFamily="2" charset="2"/>
              <a:buChar char="Ø"/>
            </a:pPr>
            <a:r>
              <a:rPr lang="en-US" altLang="zh-CN" sz="3600" b="1">
                <a:solidFill>
                  <a:srgbClr val="202122"/>
                </a:solidFill>
                <a:latin typeface="微软雅黑" panose="020B0503020204020204" pitchFamily="34" charset="-122"/>
                <a:ea typeface="微软雅黑" panose="020B0503020204020204" pitchFamily="34" charset="-122"/>
              </a:rPr>
              <a:t>Redox</a:t>
            </a:r>
          </a:p>
          <a:p>
            <a:pPr marL="914400" lvl="1" indent="-457200" algn="just">
              <a:lnSpc>
                <a:spcPct val="150000"/>
              </a:lnSpc>
              <a:buFont typeface="Wingdings" panose="05000000000000000000" pitchFamily="2" charset="2"/>
              <a:buChar char="n"/>
            </a:pPr>
            <a:r>
              <a:rPr sz="3200" i="0">
                <a:solidFill>
                  <a:srgbClr val="202122"/>
                </a:solidFill>
                <a:effectLst/>
                <a:latin typeface="微软雅黑" panose="020B0503020204020204" pitchFamily="34" charset="-122"/>
                <a:ea typeface="微软雅黑" panose="020B0503020204020204" pitchFamily="34" charset="-122"/>
              </a:rPr>
              <a:t>类 Unix 操作系统，包括常见的 Unix 命令</a:t>
            </a:r>
          </a:p>
          <a:p>
            <a:pPr marL="914400" lvl="1" indent="-457200" algn="just">
              <a:lnSpc>
                <a:spcPct val="150000"/>
              </a:lnSpc>
              <a:buFont typeface="Wingdings" panose="05000000000000000000" pitchFamily="2" charset="2"/>
              <a:buChar char="n"/>
            </a:pPr>
            <a:r>
              <a:rPr sz="3200" i="0">
                <a:solidFill>
                  <a:srgbClr val="202122"/>
                </a:solidFill>
                <a:effectLst/>
                <a:latin typeface="微软雅黑" panose="020B0503020204020204" pitchFamily="34" charset="-122"/>
                <a:ea typeface="微软雅黑" panose="020B0503020204020204" pitchFamily="34" charset="-122"/>
              </a:rPr>
              <a:t>微内核设计</a:t>
            </a:r>
          </a:p>
          <a:p>
            <a:pPr marL="914400" lvl="1" indent="-457200" algn="just">
              <a:lnSpc>
                <a:spcPct val="150000"/>
              </a:lnSpc>
              <a:buFont typeface="Wingdings" panose="05000000000000000000" pitchFamily="2" charset="2"/>
              <a:buChar char="n"/>
            </a:pPr>
            <a:r>
              <a:rPr sz="3200" i="0">
                <a:solidFill>
                  <a:srgbClr val="202122"/>
                </a:solidFill>
                <a:effectLst/>
                <a:latin typeface="微软雅黑" panose="020B0503020204020204" pitchFamily="34" charset="-122"/>
                <a:ea typeface="微软雅黑" panose="020B0503020204020204" pitchFamily="34" charset="-122"/>
              </a:rPr>
              <a:t>包括可选的 GUI 程序 - Orbital</a:t>
            </a:r>
          </a:p>
          <a:p>
            <a:pPr marL="914400" lvl="1" indent="-457200" algn="just">
              <a:lnSpc>
                <a:spcPct val="150000"/>
              </a:lnSpc>
              <a:buFont typeface="Wingdings" panose="05000000000000000000" pitchFamily="2" charset="2"/>
              <a:buChar char="n"/>
            </a:pPr>
            <a:r>
              <a:rPr sz="3200" i="0">
                <a:solidFill>
                  <a:srgbClr val="202122"/>
                </a:solidFill>
                <a:effectLst/>
                <a:latin typeface="微软雅黑" panose="020B0503020204020204" pitchFamily="34" charset="-122"/>
                <a:ea typeface="微软雅黑" panose="020B0503020204020204" pitchFamily="34" charset="-122"/>
              </a:rPr>
              <a:t>支持 Rust 标准库</a:t>
            </a:r>
          </a:p>
          <a:p>
            <a:pPr marL="914400" lvl="1" indent="-457200" algn="just">
              <a:lnSpc>
                <a:spcPct val="150000"/>
              </a:lnSpc>
              <a:buFont typeface="Wingdings" panose="05000000000000000000" pitchFamily="2" charset="2"/>
              <a:buChar char="n"/>
            </a:pPr>
            <a:r>
              <a:rPr sz="3200" i="0">
                <a:solidFill>
                  <a:srgbClr val="202122"/>
                </a:solidFill>
                <a:effectLst/>
                <a:latin typeface="微软雅黑" panose="020B0503020204020204" pitchFamily="34" charset="-122"/>
                <a:ea typeface="微软雅黑" panose="020B0503020204020204" pitchFamily="34" charset="-122"/>
              </a:rPr>
              <a:t>用 Rust 编写的 libc</a:t>
            </a:r>
          </a:p>
          <a:p>
            <a:pPr marL="914400" lvl="1" indent="-457200" algn="just">
              <a:lnSpc>
                <a:spcPct val="150000"/>
              </a:lnSpc>
              <a:buFont typeface="Wingdings" panose="05000000000000000000" pitchFamily="2" charset="2"/>
              <a:buChar char="n"/>
            </a:pPr>
            <a:r>
              <a:rPr sz="3200" i="0">
                <a:solidFill>
                  <a:srgbClr val="202122"/>
                </a:solidFill>
                <a:effectLst/>
                <a:latin typeface="微软雅黑" panose="020B0503020204020204" pitchFamily="34" charset="-122"/>
                <a:ea typeface="微软雅黑" panose="020B0503020204020204" pitchFamily="34" charset="-122"/>
              </a:rPr>
              <a:t>驱动运行在用户空间</a:t>
            </a:r>
          </a:p>
          <a:p>
            <a:pPr marL="914400" lvl="1" indent="-457200" algn="just">
              <a:lnSpc>
                <a:spcPct val="150000"/>
              </a:lnSpc>
              <a:buFont typeface="Wingdings" panose="05000000000000000000" pitchFamily="2" charset="2"/>
              <a:buChar char="n"/>
            </a:pPr>
            <a:r>
              <a:rPr sz="3200" i="0">
                <a:solidFill>
                  <a:srgbClr val="202122"/>
                </a:solidFill>
                <a:effectLst/>
                <a:latin typeface="微软雅黑" panose="020B0503020204020204" pitchFamily="34" charset="-122"/>
                <a:ea typeface="微软雅黑" panose="020B0503020204020204" pitchFamily="34" charset="-122"/>
              </a:rPr>
              <a:t>当前仍在积极维护并且有详细的文档</a:t>
            </a:r>
          </a:p>
        </p:txBody>
      </p:sp>
      <p:grpSp>
        <p:nvGrpSpPr>
          <p:cNvPr id="15" name="Group 34"/>
          <p:cNvGrpSpPr/>
          <p:nvPr/>
        </p:nvGrpSpPr>
        <p:grpSpPr>
          <a:xfrm>
            <a:off x="10416540" y="2932430"/>
            <a:ext cx="7165975" cy="5802630"/>
            <a:chOff x="0" y="0"/>
            <a:chExt cx="12048211" cy="9236962"/>
          </a:xfrm>
        </p:grpSpPr>
        <p:pic>
          <p:nvPicPr>
            <p:cNvPr id="16" name="Picture 3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12048211" cy="9236962"/>
            </a:xfrm>
            <a:prstGeom prst="rect">
              <a:avLst/>
            </a:prstGeom>
          </p:spPr>
        </p:pic>
        <p:pic>
          <p:nvPicPr>
            <p:cNvPr id="17" name="Picture 36"/>
            <p:cNvPicPr>
              <a:picLocks noChangeAspect="1"/>
            </p:cNvPicPr>
            <p:nvPr/>
          </p:nvPicPr>
          <p:blipFill>
            <a:blip r:embed="rId5"/>
            <a:srcRect t="8438" b="8438"/>
            <a:stretch>
              <a:fillRect/>
            </a:stretch>
          </p:blipFill>
          <p:spPr>
            <a:xfrm>
              <a:off x="422532" y="507743"/>
              <a:ext cx="11138212" cy="6174235"/>
            </a:xfrm>
            <a:prstGeom prst="rect">
              <a:avLst/>
            </a:prstGeom>
          </p:spPr>
        </p:pic>
      </p:grpSp>
      <p:pic>
        <p:nvPicPr>
          <p:cNvPr id="3" name="图片 2" descr="redox-desktop"/>
          <p:cNvPicPr>
            <a:picLocks noChangeAspect="1"/>
          </p:cNvPicPr>
          <p:nvPr/>
        </p:nvPicPr>
        <p:blipFill>
          <a:blip r:embed="rId6"/>
          <a:stretch>
            <a:fillRect/>
          </a:stretch>
        </p:blipFill>
        <p:spPr>
          <a:xfrm>
            <a:off x="10668000" y="3251200"/>
            <a:ext cx="6615430" cy="396176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19707" b="19707"/>
          <a:stretch>
            <a:fillRect/>
          </a:stretch>
        </p:blipFill>
        <p:spPr>
          <a:xfrm>
            <a:off x="1916657" y="1280173"/>
            <a:ext cx="18280957" cy="7383754"/>
          </a:xfrm>
          <a:prstGeom prst="rect">
            <a:avLst/>
          </a:prstGeom>
        </p:spPr>
      </p:pic>
      <p:grpSp>
        <p:nvGrpSpPr>
          <p:cNvPr id="3" name="Group 3"/>
          <p:cNvGrpSpPr/>
          <p:nvPr/>
        </p:nvGrpSpPr>
        <p:grpSpPr>
          <a:xfrm>
            <a:off x="13110081" y="502282"/>
            <a:ext cx="3342211" cy="3342211"/>
            <a:chOff x="0" y="0"/>
            <a:chExt cx="4456282" cy="4456282"/>
          </a:xfrm>
        </p:grpSpPr>
        <p:sp>
          <p:nvSpPr>
            <p:cNvPr id="4" name="AutoShape 4"/>
            <p:cNvSpPr/>
            <p:nvPr/>
          </p:nvSpPr>
          <p:spPr>
            <a:xfrm rot="2700000">
              <a:off x="72123" y="72123"/>
              <a:ext cx="348240" cy="348240"/>
            </a:xfrm>
            <a:prstGeom prst="rect">
              <a:avLst/>
            </a:prstGeom>
            <a:solidFill>
              <a:srgbClr val="EDEDED"/>
            </a:solidFill>
          </p:spPr>
        </p:sp>
        <p:sp>
          <p:nvSpPr>
            <p:cNvPr id="5" name="AutoShape 5"/>
            <p:cNvSpPr/>
            <p:nvPr/>
          </p:nvSpPr>
          <p:spPr>
            <a:xfrm rot="2700000">
              <a:off x="1063072" y="72123"/>
              <a:ext cx="348240" cy="348240"/>
            </a:xfrm>
            <a:prstGeom prst="rect">
              <a:avLst/>
            </a:prstGeom>
            <a:solidFill>
              <a:srgbClr val="EDEDED"/>
            </a:solidFill>
          </p:spPr>
        </p:sp>
        <p:sp>
          <p:nvSpPr>
            <p:cNvPr id="6" name="AutoShape 6"/>
            <p:cNvSpPr/>
            <p:nvPr/>
          </p:nvSpPr>
          <p:spPr>
            <a:xfrm rot="2700000">
              <a:off x="2054021" y="72123"/>
              <a:ext cx="348240" cy="348240"/>
            </a:xfrm>
            <a:prstGeom prst="rect">
              <a:avLst/>
            </a:prstGeom>
            <a:solidFill>
              <a:srgbClr val="EDEDED"/>
            </a:solidFill>
          </p:spPr>
        </p:sp>
        <p:sp>
          <p:nvSpPr>
            <p:cNvPr id="7" name="AutoShape 7"/>
            <p:cNvSpPr/>
            <p:nvPr/>
          </p:nvSpPr>
          <p:spPr>
            <a:xfrm rot="2700000">
              <a:off x="3044970" y="72123"/>
              <a:ext cx="348240" cy="348240"/>
            </a:xfrm>
            <a:prstGeom prst="rect">
              <a:avLst/>
            </a:prstGeom>
            <a:solidFill>
              <a:srgbClr val="EDEDED"/>
            </a:solidFill>
          </p:spPr>
        </p:sp>
        <p:sp>
          <p:nvSpPr>
            <p:cNvPr id="8" name="AutoShape 8"/>
            <p:cNvSpPr/>
            <p:nvPr/>
          </p:nvSpPr>
          <p:spPr>
            <a:xfrm rot="2700000">
              <a:off x="4035919" y="72123"/>
              <a:ext cx="348240" cy="348240"/>
            </a:xfrm>
            <a:prstGeom prst="rect">
              <a:avLst/>
            </a:prstGeom>
            <a:solidFill>
              <a:srgbClr val="EDEDED"/>
            </a:solidFill>
          </p:spPr>
        </p:sp>
        <p:sp>
          <p:nvSpPr>
            <p:cNvPr id="9" name="AutoShape 9"/>
            <p:cNvSpPr/>
            <p:nvPr/>
          </p:nvSpPr>
          <p:spPr>
            <a:xfrm rot="2700000">
              <a:off x="72123" y="1063072"/>
              <a:ext cx="348240" cy="348240"/>
            </a:xfrm>
            <a:prstGeom prst="rect">
              <a:avLst/>
            </a:prstGeom>
            <a:solidFill>
              <a:srgbClr val="EDEDED"/>
            </a:solidFill>
          </p:spPr>
        </p:sp>
        <p:sp>
          <p:nvSpPr>
            <p:cNvPr id="10" name="AutoShape 10"/>
            <p:cNvSpPr/>
            <p:nvPr/>
          </p:nvSpPr>
          <p:spPr>
            <a:xfrm rot="2700000">
              <a:off x="1063072" y="1063072"/>
              <a:ext cx="348240" cy="348240"/>
            </a:xfrm>
            <a:prstGeom prst="rect">
              <a:avLst/>
            </a:prstGeom>
            <a:solidFill>
              <a:srgbClr val="EDEDED"/>
            </a:solidFill>
          </p:spPr>
        </p:sp>
        <p:sp>
          <p:nvSpPr>
            <p:cNvPr id="11" name="AutoShape 11"/>
            <p:cNvSpPr/>
            <p:nvPr/>
          </p:nvSpPr>
          <p:spPr>
            <a:xfrm rot="2700000">
              <a:off x="2054021" y="1063072"/>
              <a:ext cx="348240" cy="348240"/>
            </a:xfrm>
            <a:prstGeom prst="rect">
              <a:avLst/>
            </a:prstGeom>
            <a:solidFill>
              <a:srgbClr val="EDEDED"/>
            </a:solidFill>
          </p:spPr>
        </p:sp>
        <p:sp>
          <p:nvSpPr>
            <p:cNvPr id="12" name="AutoShape 12"/>
            <p:cNvSpPr/>
            <p:nvPr/>
          </p:nvSpPr>
          <p:spPr>
            <a:xfrm rot="2700000">
              <a:off x="3044970" y="1063072"/>
              <a:ext cx="348240" cy="348240"/>
            </a:xfrm>
            <a:prstGeom prst="rect">
              <a:avLst/>
            </a:prstGeom>
            <a:solidFill>
              <a:srgbClr val="EDEDED"/>
            </a:solidFill>
          </p:spPr>
        </p:sp>
        <p:sp>
          <p:nvSpPr>
            <p:cNvPr id="13" name="AutoShape 13"/>
            <p:cNvSpPr/>
            <p:nvPr/>
          </p:nvSpPr>
          <p:spPr>
            <a:xfrm rot="2700000">
              <a:off x="4035919" y="1063072"/>
              <a:ext cx="348240" cy="348240"/>
            </a:xfrm>
            <a:prstGeom prst="rect">
              <a:avLst/>
            </a:prstGeom>
            <a:solidFill>
              <a:srgbClr val="EDEDED"/>
            </a:solidFill>
          </p:spPr>
        </p:sp>
        <p:sp>
          <p:nvSpPr>
            <p:cNvPr id="14" name="AutoShape 14"/>
            <p:cNvSpPr/>
            <p:nvPr/>
          </p:nvSpPr>
          <p:spPr>
            <a:xfrm rot="2700000">
              <a:off x="72123" y="2054021"/>
              <a:ext cx="348240" cy="348240"/>
            </a:xfrm>
            <a:prstGeom prst="rect">
              <a:avLst/>
            </a:prstGeom>
            <a:solidFill>
              <a:srgbClr val="EDEDED"/>
            </a:solidFill>
          </p:spPr>
        </p:sp>
        <p:sp>
          <p:nvSpPr>
            <p:cNvPr id="15" name="AutoShape 15"/>
            <p:cNvSpPr/>
            <p:nvPr/>
          </p:nvSpPr>
          <p:spPr>
            <a:xfrm rot="2700000">
              <a:off x="1063072" y="2054021"/>
              <a:ext cx="348240" cy="348240"/>
            </a:xfrm>
            <a:prstGeom prst="rect">
              <a:avLst/>
            </a:prstGeom>
            <a:solidFill>
              <a:srgbClr val="EDEDED"/>
            </a:solidFill>
          </p:spPr>
        </p:sp>
        <p:sp>
          <p:nvSpPr>
            <p:cNvPr id="16" name="AutoShape 16"/>
            <p:cNvSpPr/>
            <p:nvPr/>
          </p:nvSpPr>
          <p:spPr>
            <a:xfrm rot="2700000">
              <a:off x="2054021" y="2054021"/>
              <a:ext cx="348240" cy="348240"/>
            </a:xfrm>
            <a:prstGeom prst="rect">
              <a:avLst/>
            </a:prstGeom>
            <a:solidFill>
              <a:srgbClr val="EDEDED"/>
            </a:solidFill>
          </p:spPr>
        </p:sp>
        <p:sp>
          <p:nvSpPr>
            <p:cNvPr id="17" name="AutoShape 17"/>
            <p:cNvSpPr/>
            <p:nvPr/>
          </p:nvSpPr>
          <p:spPr>
            <a:xfrm rot="2700000">
              <a:off x="3044970" y="2054021"/>
              <a:ext cx="348240" cy="348240"/>
            </a:xfrm>
            <a:prstGeom prst="rect">
              <a:avLst/>
            </a:prstGeom>
            <a:solidFill>
              <a:srgbClr val="EDEDED"/>
            </a:solidFill>
          </p:spPr>
        </p:sp>
        <p:sp>
          <p:nvSpPr>
            <p:cNvPr id="18" name="AutoShape 18"/>
            <p:cNvSpPr/>
            <p:nvPr/>
          </p:nvSpPr>
          <p:spPr>
            <a:xfrm rot="2700000">
              <a:off x="4035919" y="2054021"/>
              <a:ext cx="348240" cy="348240"/>
            </a:xfrm>
            <a:prstGeom prst="rect">
              <a:avLst/>
            </a:prstGeom>
            <a:solidFill>
              <a:srgbClr val="EDEDED"/>
            </a:solidFill>
          </p:spPr>
        </p:sp>
        <p:sp>
          <p:nvSpPr>
            <p:cNvPr id="19" name="AutoShape 19"/>
            <p:cNvSpPr/>
            <p:nvPr/>
          </p:nvSpPr>
          <p:spPr>
            <a:xfrm rot="2700000">
              <a:off x="72123" y="3044970"/>
              <a:ext cx="348240" cy="348240"/>
            </a:xfrm>
            <a:prstGeom prst="rect">
              <a:avLst/>
            </a:prstGeom>
            <a:solidFill>
              <a:srgbClr val="EDEDED"/>
            </a:solidFill>
          </p:spPr>
        </p:sp>
        <p:sp>
          <p:nvSpPr>
            <p:cNvPr id="20" name="AutoShape 20"/>
            <p:cNvSpPr/>
            <p:nvPr/>
          </p:nvSpPr>
          <p:spPr>
            <a:xfrm rot="2700000">
              <a:off x="1063072" y="3044970"/>
              <a:ext cx="348240" cy="348240"/>
            </a:xfrm>
            <a:prstGeom prst="rect">
              <a:avLst/>
            </a:prstGeom>
            <a:solidFill>
              <a:srgbClr val="EDEDED"/>
            </a:solidFill>
          </p:spPr>
        </p:sp>
        <p:sp>
          <p:nvSpPr>
            <p:cNvPr id="21" name="AutoShape 21"/>
            <p:cNvSpPr/>
            <p:nvPr/>
          </p:nvSpPr>
          <p:spPr>
            <a:xfrm rot="2700000">
              <a:off x="2054021" y="3044970"/>
              <a:ext cx="348240" cy="348240"/>
            </a:xfrm>
            <a:prstGeom prst="rect">
              <a:avLst/>
            </a:prstGeom>
            <a:solidFill>
              <a:srgbClr val="EDEDED"/>
            </a:solidFill>
          </p:spPr>
        </p:sp>
        <p:sp>
          <p:nvSpPr>
            <p:cNvPr id="22" name="AutoShape 22"/>
            <p:cNvSpPr/>
            <p:nvPr/>
          </p:nvSpPr>
          <p:spPr>
            <a:xfrm rot="2700000">
              <a:off x="3044970" y="3044970"/>
              <a:ext cx="348240" cy="348240"/>
            </a:xfrm>
            <a:prstGeom prst="rect">
              <a:avLst/>
            </a:prstGeom>
            <a:solidFill>
              <a:srgbClr val="EDEDED"/>
            </a:solidFill>
          </p:spPr>
        </p:sp>
        <p:sp>
          <p:nvSpPr>
            <p:cNvPr id="23" name="AutoShape 23"/>
            <p:cNvSpPr/>
            <p:nvPr/>
          </p:nvSpPr>
          <p:spPr>
            <a:xfrm rot="2700000">
              <a:off x="4035919" y="3044970"/>
              <a:ext cx="348240" cy="348240"/>
            </a:xfrm>
            <a:prstGeom prst="rect">
              <a:avLst/>
            </a:prstGeom>
            <a:solidFill>
              <a:srgbClr val="EDEDED"/>
            </a:solidFill>
          </p:spPr>
        </p:sp>
        <p:sp>
          <p:nvSpPr>
            <p:cNvPr id="24" name="AutoShape 24"/>
            <p:cNvSpPr/>
            <p:nvPr/>
          </p:nvSpPr>
          <p:spPr>
            <a:xfrm rot="2700000">
              <a:off x="72123" y="4035919"/>
              <a:ext cx="348240" cy="348240"/>
            </a:xfrm>
            <a:prstGeom prst="rect">
              <a:avLst/>
            </a:prstGeom>
            <a:solidFill>
              <a:srgbClr val="EDEDED"/>
            </a:solidFill>
          </p:spPr>
        </p:sp>
        <p:sp>
          <p:nvSpPr>
            <p:cNvPr id="25" name="AutoShape 25"/>
            <p:cNvSpPr/>
            <p:nvPr/>
          </p:nvSpPr>
          <p:spPr>
            <a:xfrm rot="2700000">
              <a:off x="1063072" y="4035919"/>
              <a:ext cx="348240" cy="348240"/>
            </a:xfrm>
            <a:prstGeom prst="rect">
              <a:avLst/>
            </a:prstGeom>
            <a:solidFill>
              <a:srgbClr val="EDEDED"/>
            </a:solidFill>
          </p:spPr>
        </p:sp>
        <p:sp>
          <p:nvSpPr>
            <p:cNvPr id="26" name="AutoShape 26"/>
            <p:cNvSpPr/>
            <p:nvPr/>
          </p:nvSpPr>
          <p:spPr>
            <a:xfrm rot="2700000">
              <a:off x="2054021" y="4035919"/>
              <a:ext cx="348240" cy="348240"/>
            </a:xfrm>
            <a:prstGeom prst="rect">
              <a:avLst/>
            </a:prstGeom>
            <a:solidFill>
              <a:srgbClr val="EDEDED"/>
            </a:solidFill>
          </p:spPr>
        </p:sp>
        <p:sp>
          <p:nvSpPr>
            <p:cNvPr id="27" name="AutoShape 27"/>
            <p:cNvSpPr/>
            <p:nvPr/>
          </p:nvSpPr>
          <p:spPr>
            <a:xfrm rot="2700000">
              <a:off x="3044970" y="4035919"/>
              <a:ext cx="348240" cy="348240"/>
            </a:xfrm>
            <a:prstGeom prst="rect">
              <a:avLst/>
            </a:prstGeom>
            <a:solidFill>
              <a:srgbClr val="EDEDED"/>
            </a:solidFill>
          </p:spPr>
        </p:sp>
        <p:sp>
          <p:nvSpPr>
            <p:cNvPr id="28" name="AutoShape 28"/>
            <p:cNvSpPr/>
            <p:nvPr/>
          </p:nvSpPr>
          <p:spPr>
            <a:xfrm rot="2700000">
              <a:off x="4035919" y="4035919"/>
              <a:ext cx="348240" cy="348240"/>
            </a:xfrm>
            <a:prstGeom prst="rect">
              <a:avLst/>
            </a:prstGeom>
            <a:solidFill>
              <a:srgbClr val="EDEDED"/>
            </a:solidFill>
          </p:spPr>
        </p:sp>
      </p:grpSp>
      <p:sp>
        <p:nvSpPr>
          <p:cNvPr id="29" name="AutoShape 29"/>
          <p:cNvSpPr/>
          <p:nvPr/>
        </p:nvSpPr>
        <p:spPr>
          <a:xfrm>
            <a:off x="1143000" y="-209550"/>
            <a:ext cx="6477000" cy="10496550"/>
          </a:xfrm>
          <a:prstGeom prst="rect">
            <a:avLst/>
          </a:prstGeom>
          <a:solidFill>
            <a:srgbClr val="E0F2FD">
              <a:alpha val="75686"/>
            </a:srgbClr>
          </a:solidFill>
        </p:spPr>
      </p:sp>
      <p:sp>
        <p:nvSpPr>
          <p:cNvPr id="32" name="TextBox 32"/>
          <p:cNvSpPr txBox="1"/>
          <p:nvPr/>
        </p:nvSpPr>
        <p:spPr>
          <a:xfrm>
            <a:off x="2493189" y="3934242"/>
            <a:ext cx="5040857" cy="2123658"/>
          </a:xfrm>
          <a:prstGeom prst="rect">
            <a:avLst/>
          </a:prstGeom>
        </p:spPr>
        <p:txBody>
          <a:bodyPr wrap="square" lIns="0" tIns="0" rIns="0" bIns="0" rtlCol="0" anchor="t">
            <a:spAutoFit/>
          </a:bodyPr>
          <a:lstStyle/>
          <a:p>
            <a:pPr>
              <a:spcBef>
                <a:spcPct val="0"/>
              </a:spcBef>
            </a:pPr>
            <a:r>
              <a:rPr lang="zh-CN" altLang="en-US" sz="13800" spc="364">
                <a:solidFill>
                  <a:srgbClr val="2B2B2B"/>
                </a:solidFill>
                <a:latin typeface="字由点字美玲体" panose="00020600040101000101" charset="-122"/>
                <a:ea typeface="字由点字美玲体" panose="00020600040101000101" charset="-122"/>
              </a:rPr>
              <a:t>谢谢！</a:t>
            </a:r>
            <a:endParaRPr lang="en-US" sz="13800" spc="364">
              <a:solidFill>
                <a:srgbClr val="2B2B2B"/>
              </a:solidFill>
              <a:ea typeface="字由点字美玲体" panose="00020600040101000101" charset="-122"/>
            </a:endParaRPr>
          </a:p>
        </p:txBody>
      </p:sp>
      <p:pic>
        <p:nvPicPr>
          <p:cNvPr id="41" name="图片 40"/>
          <p:cNvPicPr>
            <a:picLocks noChangeAspect="1"/>
          </p:cNvPicPr>
          <p:nvPr/>
        </p:nvPicPr>
        <p:blipFill>
          <a:blip r:embed="rId4">
            <a:clrChange>
              <a:clrFrom>
                <a:srgbClr val="FFFFFF"/>
              </a:clrFrom>
              <a:clrTo>
                <a:srgbClr val="FFFFFF">
                  <a:alpha val="0"/>
                </a:srgbClr>
              </a:clrTo>
            </a:clrChange>
          </a:blip>
          <a:stretch>
            <a:fillRect/>
          </a:stretch>
        </p:blipFill>
        <p:spPr>
          <a:xfrm>
            <a:off x="12496800" y="7685869"/>
            <a:ext cx="4938140" cy="2241583"/>
          </a:xfrm>
          <a:prstGeom prst="rect">
            <a:avLst/>
          </a:prstGeom>
        </p:spPr>
      </p:pic>
      <p:sp>
        <p:nvSpPr>
          <p:cNvPr id="35" name="TextBox 33"/>
          <p:cNvSpPr txBox="1"/>
          <p:nvPr/>
        </p:nvSpPr>
        <p:spPr>
          <a:xfrm>
            <a:off x="2362200" y="5981700"/>
            <a:ext cx="4431011" cy="438710"/>
          </a:xfrm>
          <a:prstGeom prst="rect">
            <a:avLst/>
          </a:prstGeom>
        </p:spPr>
        <p:txBody>
          <a:bodyPr wrap="square" lIns="0" tIns="0" rIns="0" bIns="0" rtlCol="0" anchor="t">
            <a:spAutoFit/>
          </a:bodyPr>
          <a:lstStyle/>
          <a:p>
            <a:pPr>
              <a:lnSpc>
                <a:spcPts val="3770"/>
              </a:lnSpc>
            </a:pPr>
            <a:r>
              <a:rPr lang="en-US" altLang="zh-CN" sz="2400" b="1" spc="242">
                <a:solidFill>
                  <a:srgbClr val="2B2B2B"/>
                </a:solidFill>
                <a:latin typeface="微软雅黑" panose="020B0503020204020204" pitchFamily="34" charset="-122"/>
                <a:ea typeface="微软雅黑" panose="020B0503020204020204" pitchFamily="34" charset="-122"/>
              </a:rPr>
              <a:t>©Yet Another OS Group</a:t>
            </a:r>
            <a:endParaRPr lang="en-US" sz="2000" spc="242">
              <a:solidFill>
                <a:srgbClr val="2B2B2B"/>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550206"/>
            <a:ext cx="10668000" cy="7353300"/>
          </a:xfrm>
          <a:prstGeom prst="rect">
            <a:avLst/>
          </a:prstGeom>
          <a:solidFill>
            <a:srgbClr val="E0F2FD">
              <a:alpha val="75686"/>
            </a:srgbClr>
          </a:solidFill>
        </p:spPr>
      </p:sp>
      <p:sp>
        <p:nvSpPr>
          <p:cNvPr id="29" name="TextBox 29"/>
          <p:cNvSpPr txBox="1"/>
          <p:nvPr/>
        </p:nvSpPr>
        <p:spPr>
          <a:xfrm>
            <a:off x="1112076" y="5037772"/>
            <a:ext cx="8302212" cy="1477328"/>
          </a:xfrm>
          <a:prstGeom prst="rect">
            <a:avLst/>
          </a:prstGeom>
        </p:spPr>
        <p:txBody>
          <a:bodyPr lIns="0" tIns="0" rIns="0" bIns="0" rtlCol="0" anchor="t">
            <a:spAutoFit/>
          </a:bodyPr>
          <a:lstStyle/>
          <a:p>
            <a:pPr>
              <a:spcBef>
                <a:spcPct val="0"/>
              </a:spcBef>
            </a:pPr>
            <a:r>
              <a:rPr lang="en-US" sz="9600" spc="504">
                <a:solidFill>
                  <a:srgbClr val="2B2B2B"/>
                </a:solidFill>
                <a:ea typeface="字由点字美玲体" panose="00020600040101000101" charset="-122"/>
              </a:rPr>
              <a:t>目 录</a:t>
            </a:r>
          </a:p>
        </p:txBody>
      </p:sp>
      <p:sp>
        <p:nvSpPr>
          <p:cNvPr id="30" name="TextBox 30"/>
          <p:cNvSpPr txBox="1"/>
          <p:nvPr/>
        </p:nvSpPr>
        <p:spPr>
          <a:xfrm>
            <a:off x="1219200" y="3845642"/>
            <a:ext cx="8302212" cy="952633"/>
          </a:xfrm>
          <a:prstGeom prst="rect">
            <a:avLst/>
          </a:prstGeom>
        </p:spPr>
        <p:txBody>
          <a:bodyPr lIns="0" tIns="0" rIns="0" bIns="0" rtlCol="0" anchor="t">
            <a:spAutoFit/>
          </a:bodyPr>
          <a:lstStyle/>
          <a:p>
            <a:pPr>
              <a:lnSpc>
                <a:spcPts val="7840"/>
              </a:lnSpc>
              <a:spcBef>
                <a:spcPct val="0"/>
              </a:spcBef>
            </a:pPr>
            <a:r>
              <a:rPr lang="en-US" sz="5600" spc="504">
                <a:solidFill>
                  <a:srgbClr val="2B2B2B"/>
                </a:solidFill>
                <a:latin typeface="Bodoni FLF" panose="02000606090000020003"/>
              </a:rPr>
              <a:t>CONTENTS</a:t>
            </a:r>
          </a:p>
        </p:txBody>
      </p:sp>
      <p:sp>
        <p:nvSpPr>
          <p:cNvPr id="32" name="TextBox 32"/>
          <p:cNvSpPr txBox="1"/>
          <p:nvPr/>
        </p:nvSpPr>
        <p:spPr>
          <a:xfrm>
            <a:off x="9186809" y="2508206"/>
            <a:ext cx="1328791" cy="1325498"/>
          </a:xfrm>
          <a:prstGeom prst="rect">
            <a:avLst/>
          </a:prstGeom>
        </p:spPr>
        <p:txBody>
          <a:bodyPr wrap="square" lIns="0" tIns="0" rIns="0" bIns="0" rtlCol="0" anchor="t">
            <a:spAutoFit/>
          </a:bodyPr>
          <a:lstStyle/>
          <a:p>
            <a:pPr algn="ctr">
              <a:lnSpc>
                <a:spcPts val="7795"/>
              </a:lnSpc>
            </a:pPr>
            <a:r>
              <a:rPr lang="en-US" sz="9600" spc="445">
                <a:solidFill>
                  <a:srgbClr val="2B2B2B"/>
                </a:solidFill>
                <a:latin typeface="Bodoni FLF" panose="02000606090000020003"/>
              </a:rPr>
              <a:t>01</a:t>
            </a:r>
          </a:p>
        </p:txBody>
      </p:sp>
      <p:sp>
        <p:nvSpPr>
          <p:cNvPr id="33" name="TextBox 33"/>
          <p:cNvSpPr txBox="1"/>
          <p:nvPr/>
        </p:nvSpPr>
        <p:spPr>
          <a:xfrm>
            <a:off x="10965056" y="2493847"/>
            <a:ext cx="3614544" cy="677108"/>
          </a:xfrm>
          <a:prstGeom prst="rect">
            <a:avLst/>
          </a:prstGeom>
        </p:spPr>
        <p:txBody>
          <a:bodyPr lIns="0" tIns="0" rIns="0" bIns="0" rtlCol="0" anchor="t">
            <a:spAutoFit/>
          </a:bodyPr>
          <a:lstStyle/>
          <a:p>
            <a:pPr>
              <a:spcBef>
                <a:spcPct val="0"/>
              </a:spcBef>
            </a:pPr>
            <a:r>
              <a:rPr lang="zh-CN" altLang="en-US" sz="4400" spc="204">
                <a:solidFill>
                  <a:srgbClr val="2B2B2B"/>
                </a:solidFill>
                <a:ea typeface="字由点字美玲体" panose="00020600040101000101" charset="-122"/>
              </a:rPr>
              <a:t>项目概览</a:t>
            </a:r>
            <a:endParaRPr lang="en-US" sz="4400" spc="204">
              <a:solidFill>
                <a:srgbClr val="2B2B2B"/>
              </a:solidFill>
              <a:ea typeface="字由点字美玲体" panose="00020600040101000101" charset="-122"/>
            </a:endParaRPr>
          </a:p>
        </p:txBody>
      </p:sp>
      <p:sp>
        <p:nvSpPr>
          <p:cNvPr id="40" name="TextBox 40"/>
          <p:cNvSpPr txBox="1"/>
          <p:nvPr/>
        </p:nvSpPr>
        <p:spPr>
          <a:xfrm>
            <a:off x="10977756" y="3367881"/>
            <a:ext cx="5739032" cy="430887"/>
          </a:xfrm>
          <a:prstGeom prst="rect">
            <a:avLst/>
          </a:prstGeom>
        </p:spPr>
        <p:txBody>
          <a:bodyPr wrap="square" lIns="0" tIns="0" rIns="0" bIns="0" rtlCol="0" anchor="t">
            <a:spAutoFit/>
          </a:bodyPr>
          <a:lstStyle/>
          <a:p>
            <a:r>
              <a:rPr lang="en-US" altLang="zh-CN" sz="2800" spc="5">
                <a:solidFill>
                  <a:srgbClr val="2B2B2B"/>
                </a:solidFill>
                <a:ea typeface="微软雅黑" panose="020B0503020204020204" pitchFamily="34" charset="-122"/>
              </a:rPr>
              <a:t>What’s our project</a:t>
            </a:r>
            <a:endParaRPr lang="en-US" sz="2800" spc="5">
              <a:solidFill>
                <a:srgbClr val="2B2B2B"/>
              </a:solidFill>
              <a:ea typeface="微软雅黑" panose="020B0503020204020204" pitchFamily="34" charset="-122"/>
            </a:endParaRPr>
          </a:p>
        </p:txBody>
      </p:sp>
      <p:sp>
        <p:nvSpPr>
          <p:cNvPr id="44" name="TextBox 32"/>
          <p:cNvSpPr txBox="1"/>
          <p:nvPr/>
        </p:nvSpPr>
        <p:spPr>
          <a:xfrm>
            <a:off x="9067800" y="4862306"/>
            <a:ext cx="1524815" cy="1097223"/>
          </a:xfrm>
          <a:prstGeom prst="rect">
            <a:avLst/>
          </a:prstGeom>
        </p:spPr>
        <p:txBody>
          <a:bodyPr wrap="square" lIns="0" tIns="0" rIns="0" bIns="0" rtlCol="0" anchor="t">
            <a:spAutoFit/>
          </a:bodyPr>
          <a:lstStyle/>
          <a:p>
            <a:pPr algn="ctr">
              <a:lnSpc>
                <a:spcPts val="7795"/>
              </a:lnSpc>
            </a:pPr>
            <a:r>
              <a:rPr lang="en-US" sz="9600" spc="445">
                <a:solidFill>
                  <a:srgbClr val="2B2B2B"/>
                </a:solidFill>
                <a:latin typeface="Bodoni FLF" panose="02000606090000020003"/>
              </a:rPr>
              <a:t>02</a:t>
            </a:r>
          </a:p>
        </p:txBody>
      </p:sp>
      <p:sp>
        <p:nvSpPr>
          <p:cNvPr id="45" name="TextBox 33"/>
          <p:cNvSpPr txBox="1"/>
          <p:nvPr/>
        </p:nvSpPr>
        <p:spPr>
          <a:xfrm>
            <a:off x="11012268" y="4847947"/>
            <a:ext cx="3614544" cy="677108"/>
          </a:xfrm>
          <a:prstGeom prst="rect">
            <a:avLst/>
          </a:prstGeom>
        </p:spPr>
        <p:txBody>
          <a:bodyPr lIns="0" tIns="0" rIns="0" bIns="0" rtlCol="0" anchor="t">
            <a:spAutoFit/>
          </a:bodyPr>
          <a:lstStyle/>
          <a:p>
            <a:pPr>
              <a:spcBef>
                <a:spcPct val="0"/>
              </a:spcBef>
            </a:pPr>
            <a:r>
              <a:rPr lang="zh-CN" altLang="en-US" sz="4400" spc="204">
                <a:solidFill>
                  <a:srgbClr val="2B2B2B"/>
                </a:solidFill>
                <a:ea typeface="字由点字美玲体" panose="00020600040101000101" charset="-122"/>
              </a:rPr>
              <a:t>项目背景</a:t>
            </a:r>
            <a:endParaRPr lang="en-US" sz="4400" spc="204">
              <a:solidFill>
                <a:srgbClr val="2B2B2B"/>
              </a:solidFill>
              <a:ea typeface="字由点字美玲体" panose="00020600040101000101" charset="-122"/>
            </a:endParaRPr>
          </a:p>
        </p:txBody>
      </p:sp>
      <p:sp>
        <p:nvSpPr>
          <p:cNvPr id="46" name="TextBox 40"/>
          <p:cNvSpPr txBox="1"/>
          <p:nvPr/>
        </p:nvSpPr>
        <p:spPr>
          <a:xfrm>
            <a:off x="11024968" y="5721981"/>
            <a:ext cx="5739032" cy="430887"/>
          </a:xfrm>
          <a:prstGeom prst="rect">
            <a:avLst/>
          </a:prstGeom>
        </p:spPr>
        <p:txBody>
          <a:bodyPr wrap="square" lIns="0" tIns="0" rIns="0" bIns="0" rtlCol="0" anchor="t">
            <a:spAutoFit/>
          </a:bodyPr>
          <a:lstStyle/>
          <a:p>
            <a:r>
              <a:rPr lang="en-US" altLang="zh-CN" sz="2800" spc="5">
                <a:solidFill>
                  <a:srgbClr val="2B2B2B"/>
                </a:solidFill>
                <a:ea typeface="微软雅黑" panose="020B0503020204020204" pitchFamily="34" charset="-122"/>
              </a:rPr>
              <a:t>Why we’re doing so </a:t>
            </a:r>
            <a:endParaRPr lang="en-US" sz="2800" spc="5">
              <a:solidFill>
                <a:srgbClr val="2B2B2B"/>
              </a:solidFill>
              <a:ea typeface="微软雅黑" panose="020B0503020204020204" pitchFamily="34" charset="-122"/>
            </a:endParaRPr>
          </a:p>
        </p:txBody>
      </p:sp>
      <p:sp>
        <p:nvSpPr>
          <p:cNvPr id="47" name="TextBox 32"/>
          <p:cNvSpPr txBox="1"/>
          <p:nvPr/>
        </p:nvSpPr>
        <p:spPr>
          <a:xfrm>
            <a:off x="9144000" y="7205738"/>
            <a:ext cx="1447800" cy="1097223"/>
          </a:xfrm>
          <a:prstGeom prst="rect">
            <a:avLst/>
          </a:prstGeom>
        </p:spPr>
        <p:txBody>
          <a:bodyPr wrap="square" lIns="0" tIns="0" rIns="0" bIns="0" rtlCol="0" anchor="t">
            <a:spAutoFit/>
          </a:bodyPr>
          <a:lstStyle/>
          <a:p>
            <a:pPr algn="ctr">
              <a:lnSpc>
                <a:spcPts val="7795"/>
              </a:lnSpc>
            </a:pPr>
            <a:r>
              <a:rPr lang="en-US" sz="9600" spc="445">
                <a:solidFill>
                  <a:srgbClr val="2B2B2B"/>
                </a:solidFill>
                <a:latin typeface="Bodoni FLF" panose="02000606090000020003"/>
              </a:rPr>
              <a:t>03</a:t>
            </a:r>
          </a:p>
        </p:txBody>
      </p:sp>
      <p:sp>
        <p:nvSpPr>
          <p:cNvPr id="48" name="TextBox 33"/>
          <p:cNvSpPr txBox="1"/>
          <p:nvPr/>
        </p:nvSpPr>
        <p:spPr>
          <a:xfrm>
            <a:off x="10965056" y="7191379"/>
            <a:ext cx="5446932" cy="677108"/>
          </a:xfrm>
          <a:prstGeom prst="rect">
            <a:avLst/>
          </a:prstGeom>
        </p:spPr>
        <p:txBody>
          <a:bodyPr wrap="square" lIns="0" tIns="0" rIns="0" bIns="0" rtlCol="0" anchor="t">
            <a:spAutoFit/>
          </a:bodyPr>
          <a:lstStyle/>
          <a:p>
            <a:pPr>
              <a:spcBef>
                <a:spcPct val="0"/>
              </a:spcBef>
            </a:pPr>
            <a:r>
              <a:rPr lang="zh-CN" altLang="en-US" sz="4400" spc="204">
                <a:solidFill>
                  <a:srgbClr val="2B2B2B"/>
                </a:solidFill>
                <a:ea typeface="字由点字美玲体" panose="00020600040101000101" charset="-122"/>
              </a:rPr>
              <a:t>项目设计 </a:t>
            </a:r>
            <a:r>
              <a:rPr lang="en-US" altLang="zh-CN" sz="4400" spc="204">
                <a:solidFill>
                  <a:srgbClr val="2B2B2B"/>
                </a:solidFill>
                <a:ea typeface="字由点字美玲体" panose="00020600040101000101" charset="-122"/>
              </a:rPr>
              <a:t>&amp; </a:t>
            </a:r>
            <a:r>
              <a:rPr lang="zh-CN" altLang="en-US" sz="4400" spc="204">
                <a:solidFill>
                  <a:srgbClr val="2B2B2B"/>
                </a:solidFill>
                <a:ea typeface="字由点字美玲体" panose="00020600040101000101" charset="-122"/>
              </a:rPr>
              <a:t>可行性</a:t>
            </a:r>
            <a:endParaRPr lang="en-US" sz="4400" spc="204">
              <a:solidFill>
                <a:srgbClr val="2B2B2B"/>
              </a:solidFill>
              <a:ea typeface="字由点字美玲体" panose="00020600040101000101" charset="-122"/>
            </a:endParaRPr>
          </a:p>
        </p:txBody>
      </p:sp>
      <p:sp>
        <p:nvSpPr>
          <p:cNvPr id="49" name="TextBox 40"/>
          <p:cNvSpPr txBox="1"/>
          <p:nvPr/>
        </p:nvSpPr>
        <p:spPr>
          <a:xfrm>
            <a:off x="10977756" y="8065413"/>
            <a:ext cx="5739032" cy="430887"/>
          </a:xfrm>
          <a:prstGeom prst="rect">
            <a:avLst/>
          </a:prstGeom>
        </p:spPr>
        <p:txBody>
          <a:bodyPr wrap="square" lIns="0" tIns="0" rIns="0" bIns="0" rtlCol="0" anchor="t">
            <a:spAutoFit/>
          </a:bodyPr>
          <a:lstStyle/>
          <a:p>
            <a:r>
              <a:rPr lang="en-US" altLang="zh-CN" sz="2800" spc="5">
                <a:solidFill>
                  <a:srgbClr val="2B2B2B"/>
                </a:solidFill>
                <a:ea typeface="微软雅黑" panose="020B0503020204020204" pitchFamily="34" charset="-122"/>
              </a:rPr>
              <a:t>How we’ll get there</a:t>
            </a:r>
            <a:endParaRPr lang="en-US" sz="2800" spc="5">
              <a:solidFill>
                <a:srgbClr val="2B2B2B"/>
              </a:solidFill>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3263497"/>
            <a:ext cx="5454931" cy="3760006"/>
          </a:xfrm>
          <a:prstGeom prst="rect">
            <a:avLst/>
          </a:prstGeom>
          <a:solidFill>
            <a:srgbClr val="E0F2FD">
              <a:alpha val="75686"/>
            </a:srgbClr>
          </a:solidFill>
        </p:spPr>
      </p:sp>
      <p:sp>
        <p:nvSpPr>
          <p:cNvPr id="32" name="TextBox 32"/>
          <p:cNvSpPr txBox="1"/>
          <p:nvPr/>
        </p:nvSpPr>
        <p:spPr>
          <a:xfrm>
            <a:off x="2203731" y="3706435"/>
            <a:ext cx="3276600" cy="3062377"/>
          </a:xfrm>
          <a:prstGeom prst="rect">
            <a:avLst/>
          </a:prstGeom>
        </p:spPr>
        <p:txBody>
          <a:bodyPr wrap="square" lIns="0" tIns="0" rIns="0" bIns="0" rtlCol="0" anchor="t">
            <a:spAutoFit/>
          </a:bodyPr>
          <a:lstStyle/>
          <a:p>
            <a:pPr algn="ctr"/>
            <a:r>
              <a:rPr lang="en-US" sz="19900" spc="445">
                <a:solidFill>
                  <a:srgbClr val="2B2B2B"/>
                </a:solidFill>
                <a:latin typeface="Bodoni FLF" panose="02000606090000020003"/>
              </a:rPr>
              <a:t>01</a:t>
            </a:r>
          </a:p>
        </p:txBody>
      </p:sp>
      <p:sp>
        <p:nvSpPr>
          <p:cNvPr id="33" name="TextBox 33"/>
          <p:cNvSpPr txBox="1"/>
          <p:nvPr/>
        </p:nvSpPr>
        <p:spPr>
          <a:xfrm>
            <a:off x="6019800" y="4094031"/>
            <a:ext cx="6248400" cy="1354217"/>
          </a:xfrm>
          <a:prstGeom prst="rect">
            <a:avLst/>
          </a:prstGeom>
        </p:spPr>
        <p:txBody>
          <a:bodyPr wrap="square" lIns="0" tIns="0" rIns="0" bIns="0" rtlCol="0" anchor="t">
            <a:spAutoFit/>
          </a:bodyPr>
          <a:lstStyle/>
          <a:p>
            <a:pPr>
              <a:spcBef>
                <a:spcPct val="0"/>
              </a:spcBef>
            </a:pPr>
            <a:r>
              <a:rPr lang="zh-CN" altLang="en-US" sz="8800" spc="204">
                <a:solidFill>
                  <a:srgbClr val="2B2B2B"/>
                </a:solidFill>
                <a:ea typeface="字由点字美玲体" panose="00020600040101000101" charset="-122"/>
              </a:rPr>
              <a:t>项目概览</a:t>
            </a:r>
            <a:endParaRPr lang="en-US" sz="8800" spc="204">
              <a:solidFill>
                <a:srgbClr val="2B2B2B"/>
              </a:solidFill>
              <a:ea typeface="字由点字美玲体" panose="00020600040101000101" charset="-122"/>
            </a:endParaRPr>
          </a:p>
        </p:txBody>
      </p:sp>
      <p:sp>
        <p:nvSpPr>
          <p:cNvPr id="40" name="TextBox 40"/>
          <p:cNvSpPr txBox="1"/>
          <p:nvPr/>
        </p:nvSpPr>
        <p:spPr>
          <a:xfrm>
            <a:off x="6019800" y="5550474"/>
            <a:ext cx="7467600" cy="923330"/>
          </a:xfrm>
          <a:prstGeom prst="rect">
            <a:avLst/>
          </a:prstGeom>
        </p:spPr>
        <p:txBody>
          <a:bodyPr wrap="square" lIns="0" tIns="0" rIns="0" bIns="0" rtlCol="0" anchor="t">
            <a:spAutoFit/>
          </a:bodyPr>
          <a:lstStyle/>
          <a:p>
            <a:r>
              <a:rPr lang="en-US" altLang="zh-CN" sz="6000" spc="5">
                <a:solidFill>
                  <a:srgbClr val="2B2B2B"/>
                </a:solidFill>
                <a:ea typeface="微软雅黑" panose="020B0503020204020204" pitchFamily="34" charset="-122"/>
              </a:rPr>
              <a:t>What’s our project</a:t>
            </a:r>
            <a:endParaRPr lang="en-US" sz="6000" spc="5">
              <a:solidFill>
                <a:srgbClr val="2B2B2B"/>
              </a:solidFill>
              <a:ea typeface="微软雅黑" panose="020B0503020204020204" pitchFamily="34" charset="-122"/>
            </a:endParaRPr>
          </a:p>
        </p:txBody>
      </p:sp>
      <p:grpSp>
        <p:nvGrpSpPr>
          <p:cNvPr id="15" name="Group 3"/>
          <p:cNvGrpSpPr/>
          <p:nvPr/>
        </p:nvGrpSpPr>
        <p:grpSpPr>
          <a:xfrm>
            <a:off x="14026869" y="3472394"/>
            <a:ext cx="3342211" cy="3342211"/>
            <a:chOff x="0" y="0"/>
            <a:chExt cx="4456282" cy="4456282"/>
          </a:xfrm>
        </p:grpSpPr>
        <p:sp>
          <p:nvSpPr>
            <p:cNvPr id="16" name="AutoShape 4"/>
            <p:cNvSpPr/>
            <p:nvPr/>
          </p:nvSpPr>
          <p:spPr>
            <a:xfrm rot="2700000">
              <a:off x="72123" y="72123"/>
              <a:ext cx="348240" cy="348240"/>
            </a:xfrm>
            <a:prstGeom prst="rect">
              <a:avLst/>
            </a:prstGeom>
            <a:solidFill>
              <a:srgbClr val="EDEDED"/>
            </a:solidFill>
          </p:spPr>
        </p:sp>
        <p:sp>
          <p:nvSpPr>
            <p:cNvPr id="17" name="AutoShape 5"/>
            <p:cNvSpPr/>
            <p:nvPr/>
          </p:nvSpPr>
          <p:spPr>
            <a:xfrm rot="2700000">
              <a:off x="1063072" y="72123"/>
              <a:ext cx="348240" cy="348240"/>
            </a:xfrm>
            <a:prstGeom prst="rect">
              <a:avLst/>
            </a:prstGeom>
            <a:solidFill>
              <a:srgbClr val="EDEDED"/>
            </a:solidFill>
          </p:spPr>
        </p:sp>
        <p:sp>
          <p:nvSpPr>
            <p:cNvPr id="18" name="AutoShape 6"/>
            <p:cNvSpPr/>
            <p:nvPr/>
          </p:nvSpPr>
          <p:spPr>
            <a:xfrm rot="2700000">
              <a:off x="2054021" y="72123"/>
              <a:ext cx="348240" cy="348240"/>
            </a:xfrm>
            <a:prstGeom prst="rect">
              <a:avLst/>
            </a:prstGeom>
            <a:solidFill>
              <a:srgbClr val="EDEDED"/>
            </a:solidFill>
          </p:spPr>
        </p:sp>
        <p:sp>
          <p:nvSpPr>
            <p:cNvPr id="19" name="AutoShape 7"/>
            <p:cNvSpPr/>
            <p:nvPr/>
          </p:nvSpPr>
          <p:spPr>
            <a:xfrm rot="2700000">
              <a:off x="3044970" y="72123"/>
              <a:ext cx="348240" cy="348240"/>
            </a:xfrm>
            <a:prstGeom prst="rect">
              <a:avLst/>
            </a:prstGeom>
            <a:solidFill>
              <a:srgbClr val="EDEDED"/>
            </a:solidFill>
          </p:spPr>
        </p:sp>
        <p:sp>
          <p:nvSpPr>
            <p:cNvPr id="20" name="AutoShape 8"/>
            <p:cNvSpPr/>
            <p:nvPr/>
          </p:nvSpPr>
          <p:spPr>
            <a:xfrm rot="2700000">
              <a:off x="4035919" y="72123"/>
              <a:ext cx="348240" cy="348240"/>
            </a:xfrm>
            <a:prstGeom prst="rect">
              <a:avLst/>
            </a:prstGeom>
            <a:solidFill>
              <a:srgbClr val="EDEDED"/>
            </a:solidFill>
          </p:spPr>
        </p:sp>
        <p:sp>
          <p:nvSpPr>
            <p:cNvPr id="21" name="AutoShape 9"/>
            <p:cNvSpPr/>
            <p:nvPr/>
          </p:nvSpPr>
          <p:spPr>
            <a:xfrm rot="2700000">
              <a:off x="72123" y="1063072"/>
              <a:ext cx="348240" cy="348240"/>
            </a:xfrm>
            <a:prstGeom prst="rect">
              <a:avLst/>
            </a:prstGeom>
            <a:solidFill>
              <a:srgbClr val="EDEDED"/>
            </a:solidFill>
          </p:spPr>
        </p:sp>
        <p:sp>
          <p:nvSpPr>
            <p:cNvPr id="22" name="AutoShape 10"/>
            <p:cNvSpPr/>
            <p:nvPr/>
          </p:nvSpPr>
          <p:spPr>
            <a:xfrm rot="2700000">
              <a:off x="1063072" y="1063072"/>
              <a:ext cx="348240" cy="348240"/>
            </a:xfrm>
            <a:prstGeom prst="rect">
              <a:avLst/>
            </a:prstGeom>
            <a:solidFill>
              <a:srgbClr val="EDEDED"/>
            </a:solidFill>
          </p:spPr>
        </p:sp>
        <p:sp>
          <p:nvSpPr>
            <p:cNvPr id="23" name="AutoShape 11"/>
            <p:cNvSpPr/>
            <p:nvPr/>
          </p:nvSpPr>
          <p:spPr>
            <a:xfrm rot="2700000">
              <a:off x="2054021" y="1063072"/>
              <a:ext cx="348240" cy="348240"/>
            </a:xfrm>
            <a:prstGeom prst="rect">
              <a:avLst/>
            </a:prstGeom>
            <a:solidFill>
              <a:srgbClr val="EDEDED"/>
            </a:solidFill>
          </p:spPr>
        </p:sp>
        <p:sp>
          <p:nvSpPr>
            <p:cNvPr id="24" name="AutoShape 12"/>
            <p:cNvSpPr/>
            <p:nvPr/>
          </p:nvSpPr>
          <p:spPr>
            <a:xfrm rot="2700000">
              <a:off x="3044970" y="1063072"/>
              <a:ext cx="348240" cy="348240"/>
            </a:xfrm>
            <a:prstGeom prst="rect">
              <a:avLst/>
            </a:prstGeom>
            <a:solidFill>
              <a:srgbClr val="EDEDED"/>
            </a:solidFill>
          </p:spPr>
        </p:sp>
        <p:sp>
          <p:nvSpPr>
            <p:cNvPr id="25" name="AutoShape 13"/>
            <p:cNvSpPr/>
            <p:nvPr/>
          </p:nvSpPr>
          <p:spPr>
            <a:xfrm rot="2700000">
              <a:off x="4035919" y="1063072"/>
              <a:ext cx="348240" cy="348240"/>
            </a:xfrm>
            <a:prstGeom prst="rect">
              <a:avLst/>
            </a:prstGeom>
            <a:solidFill>
              <a:srgbClr val="EDEDED"/>
            </a:solidFill>
          </p:spPr>
        </p:sp>
        <p:sp>
          <p:nvSpPr>
            <p:cNvPr id="26" name="AutoShape 14"/>
            <p:cNvSpPr/>
            <p:nvPr/>
          </p:nvSpPr>
          <p:spPr>
            <a:xfrm rot="2700000">
              <a:off x="72123" y="2054021"/>
              <a:ext cx="348240" cy="348240"/>
            </a:xfrm>
            <a:prstGeom prst="rect">
              <a:avLst/>
            </a:prstGeom>
            <a:solidFill>
              <a:srgbClr val="EDEDED"/>
            </a:solidFill>
          </p:spPr>
        </p:sp>
        <p:sp>
          <p:nvSpPr>
            <p:cNvPr id="27" name="AutoShape 15"/>
            <p:cNvSpPr/>
            <p:nvPr/>
          </p:nvSpPr>
          <p:spPr>
            <a:xfrm rot="2700000">
              <a:off x="1063072" y="2054021"/>
              <a:ext cx="348240" cy="348240"/>
            </a:xfrm>
            <a:prstGeom prst="rect">
              <a:avLst/>
            </a:prstGeom>
            <a:solidFill>
              <a:srgbClr val="EDEDED"/>
            </a:solidFill>
          </p:spPr>
        </p:sp>
        <p:sp>
          <p:nvSpPr>
            <p:cNvPr id="28" name="AutoShape 16"/>
            <p:cNvSpPr/>
            <p:nvPr/>
          </p:nvSpPr>
          <p:spPr>
            <a:xfrm rot="2700000">
              <a:off x="2054021" y="2054021"/>
              <a:ext cx="348240" cy="348240"/>
            </a:xfrm>
            <a:prstGeom prst="rect">
              <a:avLst/>
            </a:prstGeom>
            <a:solidFill>
              <a:srgbClr val="EDEDED"/>
            </a:solidFill>
          </p:spPr>
        </p:sp>
        <p:sp>
          <p:nvSpPr>
            <p:cNvPr id="31" name="AutoShape 17"/>
            <p:cNvSpPr/>
            <p:nvPr/>
          </p:nvSpPr>
          <p:spPr>
            <a:xfrm rot="2700000">
              <a:off x="3044970" y="2054021"/>
              <a:ext cx="348240" cy="348240"/>
            </a:xfrm>
            <a:prstGeom prst="rect">
              <a:avLst/>
            </a:prstGeom>
            <a:solidFill>
              <a:srgbClr val="EDEDED"/>
            </a:solidFill>
          </p:spPr>
        </p:sp>
        <p:sp>
          <p:nvSpPr>
            <p:cNvPr id="34" name="AutoShape 18"/>
            <p:cNvSpPr/>
            <p:nvPr/>
          </p:nvSpPr>
          <p:spPr>
            <a:xfrm rot="2700000">
              <a:off x="4035919" y="2054021"/>
              <a:ext cx="348240" cy="348240"/>
            </a:xfrm>
            <a:prstGeom prst="rect">
              <a:avLst/>
            </a:prstGeom>
            <a:solidFill>
              <a:srgbClr val="EDEDED"/>
            </a:solidFill>
          </p:spPr>
        </p:sp>
        <p:sp>
          <p:nvSpPr>
            <p:cNvPr id="35" name="AutoShape 19"/>
            <p:cNvSpPr/>
            <p:nvPr/>
          </p:nvSpPr>
          <p:spPr>
            <a:xfrm rot="2700000">
              <a:off x="72123" y="3044970"/>
              <a:ext cx="348240" cy="348240"/>
            </a:xfrm>
            <a:prstGeom prst="rect">
              <a:avLst/>
            </a:prstGeom>
            <a:solidFill>
              <a:srgbClr val="EDEDED"/>
            </a:solidFill>
          </p:spPr>
        </p:sp>
        <p:sp>
          <p:nvSpPr>
            <p:cNvPr id="36" name="AutoShape 20"/>
            <p:cNvSpPr/>
            <p:nvPr/>
          </p:nvSpPr>
          <p:spPr>
            <a:xfrm rot="2700000">
              <a:off x="1063072" y="3044970"/>
              <a:ext cx="348240" cy="348240"/>
            </a:xfrm>
            <a:prstGeom prst="rect">
              <a:avLst/>
            </a:prstGeom>
            <a:solidFill>
              <a:srgbClr val="EDEDED"/>
            </a:solidFill>
          </p:spPr>
        </p:sp>
        <p:sp>
          <p:nvSpPr>
            <p:cNvPr id="37" name="AutoShape 21"/>
            <p:cNvSpPr/>
            <p:nvPr/>
          </p:nvSpPr>
          <p:spPr>
            <a:xfrm rot="2700000">
              <a:off x="2054021" y="3044970"/>
              <a:ext cx="348240" cy="348240"/>
            </a:xfrm>
            <a:prstGeom prst="rect">
              <a:avLst/>
            </a:prstGeom>
            <a:solidFill>
              <a:srgbClr val="EDEDED"/>
            </a:solidFill>
          </p:spPr>
        </p:sp>
        <p:sp>
          <p:nvSpPr>
            <p:cNvPr id="38" name="AutoShape 22"/>
            <p:cNvSpPr/>
            <p:nvPr/>
          </p:nvSpPr>
          <p:spPr>
            <a:xfrm rot="2700000">
              <a:off x="3044970" y="3044970"/>
              <a:ext cx="348240" cy="348240"/>
            </a:xfrm>
            <a:prstGeom prst="rect">
              <a:avLst/>
            </a:prstGeom>
            <a:solidFill>
              <a:srgbClr val="EDEDED"/>
            </a:solidFill>
          </p:spPr>
        </p:sp>
        <p:sp>
          <p:nvSpPr>
            <p:cNvPr id="39" name="AutoShape 23"/>
            <p:cNvSpPr/>
            <p:nvPr/>
          </p:nvSpPr>
          <p:spPr>
            <a:xfrm rot="2700000">
              <a:off x="4035919" y="3044970"/>
              <a:ext cx="348240" cy="348240"/>
            </a:xfrm>
            <a:prstGeom prst="rect">
              <a:avLst/>
            </a:prstGeom>
            <a:solidFill>
              <a:srgbClr val="EDEDED"/>
            </a:solidFill>
          </p:spPr>
        </p:sp>
        <p:sp>
          <p:nvSpPr>
            <p:cNvPr id="41" name="AutoShape 24"/>
            <p:cNvSpPr/>
            <p:nvPr/>
          </p:nvSpPr>
          <p:spPr>
            <a:xfrm rot="2700000">
              <a:off x="72123" y="4035919"/>
              <a:ext cx="348240" cy="348240"/>
            </a:xfrm>
            <a:prstGeom prst="rect">
              <a:avLst/>
            </a:prstGeom>
            <a:solidFill>
              <a:srgbClr val="EDEDED"/>
            </a:solidFill>
          </p:spPr>
        </p:sp>
        <p:sp>
          <p:nvSpPr>
            <p:cNvPr id="42" name="AutoShape 25"/>
            <p:cNvSpPr/>
            <p:nvPr/>
          </p:nvSpPr>
          <p:spPr>
            <a:xfrm rot="2700000">
              <a:off x="1063072" y="4035919"/>
              <a:ext cx="348240" cy="348240"/>
            </a:xfrm>
            <a:prstGeom prst="rect">
              <a:avLst/>
            </a:prstGeom>
            <a:solidFill>
              <a:srgbClr val="EDEDED"/>
            </a:solidFill>
          </p:spPr>
        </p:sp>
        <p:sp>
          <p:nvSpPr>
            <p:cNvPr id="43" name="AutoShape 26"/>
            <p:cNvSpPr/>
            <p:nvPr/>
          </p:nvSpPr>
          <p:spPr>
            <a:xfrm rot="2700000">
              <a:off x="2054021" y="4035919"/>
              <a:ext cx="348240" cy="348240"/>
            </a:xfrm>
            <a:prstGeom prst="rect">
              <a:avLst/>
            </a:prstGeom>
            <a:solidFill>
              <a:srgbClr val="EDEDED"/>
            </a:solidFill>
          </p:spPr>
        </p:sp>
        <p:sp>
          <p:nvSpPr>
            <p:cNvPr id="50" name="AutoShape 27"/>
            <p:cNvSpPr/>
            <p:nvPr/>
          </p:nvSpPr>
          <p:spPr>
            <a:xfrm rot="2700000">
              <a:off x="3044970" y="4035919"/>
              <a:ext cx="348240" cy="348240"/>
            </a:xfrm>
            <a:prstGeom prst="rect">
              <a:avLst/>
            </a:prstGeom>
            <a:solidFill>
              <a:srgbClr val="EDEDED"/>
            </a:solidFill>
          </p:spPr>
        </p:sp>
        <p:sp>
          <p:nvSpPr>
            <p:cNvPr id="51" name="AutoShape 28"/>
            <p:cNvSpPr/>
            <p:nvPr/>
          </p:nvSpPr>
          <p:spPr>
            <a:xfrm rot="2700000">
              <a:off x="4035919" y="4035919"/>
              <a:ext cx="348240" cy="348240"/>
            </a:xfrm>
            <a:prstGeom prst="rect">
              <a:avLst/>
            </a:prstGeom>
            <a:solidFill>
              <a:srgbClr val="EDEDED"/>
            </a:solidFill>
          </p:spPr>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28720" y="-209550"/>
            <a:ext cx="19997719" cy="1796779"/>
          </a:xfrm>
          <a:prstGeom prst="rect">
            <a:avLst/>
          </a:prstGeom>
          <a:solidFill>
            <a:srgbClr val="E0F2FD">
              <a:alpha val="75686"/>
            </a:srgbClr>
          </a:solidFill>
        </p:spPr>
      </p:sp>
      <p:sp>
        <p:nvSpPr>
          <p:cNvPr id="6" name="TextBox 6"/>
          <p:cNvSpPr txBox="1"/>
          <p:nvPr/>
        </p:nvSpPr>
        <p:spPr>
          <a:xfrm>
            <a:off x="800100" y="460872"/>
            <a:ext cx="5105400" cy="830997"/>
          </a:xfrm>
          <a:prstGeom prst="rect">
            <a:avLst/>
          </a:prstGeom>
        </p:spPr>
        <p:txBody>
          <a:bodyPr wrap="square" lIns="0" tIns="0" rIns="0" bIns="0" rtlCol="0" anchor="t">
            <a:spAutoFit/>
          </a:bodyPr>
          <a:lstStyle/>
          <a:p>
            <a:pPr>
              <a:spcBef>
                <a:spcPct val="0"/>
              </a:spcBef>
            </a:pPr>
            <a:r>
              <a:rPr lang="zh-CN" altLang="en-US" sz="5400" spc="324">
                <a:ea typeface="字由点字美玲体" panose="00020600040101000101" charset="-122"/>
              </a:rPr>
              <a:t>项目概览</a:t>
            </a:r>
            <a:endParaRPr lang="en-US" sz="5400" spc="324">
              <a:ea typeface="字由点字美玲体" panose="00020600040101000101" charset="-122"/>
            </a:endParaRPr>
          </a:p>
        </p:txBody>
      </p:sp>
      <p:sp>
        <p:nvSpPr>
          <p:cNvPr id="34" name="TextBox 34"/>
          <p:cNvSpPr txBox="1"/>
          <p:nvPr/>
        </p:nvSpPr>
        <p:spPr>
          <a:xfrm>
            <a:off x="8382000" y="568593"/>
            <a:ext cx="9410700" cy="615553"/>
          </a:xfrm>
          <a:prstGeom prst="rect">
            <a:avLst/>
          </a:prstGeom>
        </p:spPr>
        <p:txBody>
          <a:bodyPr wrap="square" lIns="0" tIns="0" rIns="0" bIns="0" rtlCol="0" anchor="t">
            <a:spAutoFit/>
          </a:bodyPr>
          <a:lstStyle/>
          <a:p>
            <a:pPr algn="r">
              <a:spcBef>
                <a:spcPct val="0"/>
              </a:spcBef>
            </a:pPr>
            <a:r>
              <a:rPr lang="en-US" altLang="zh-CN" sz="4000" b="1" spc="216">
                <a:solidFill>
                  <a:srgbClr val="2B2B2B"/>
                </a:solidFill>
                <a:latin typeface="微软雅黑" panose="020B0503020204020204" pitchFamily="34" charset="-122"/>
                <a:ea typeface="微软雅黑" panose="020B0503020204020204" pitchFamily="34" charset="-122"/>
              </a:rPr>
              <a:t>01</a:t>
            </a:r>
            <a:r>
              <a:rPr lang="zh-CN" altLang="en-US" sz="4000" b="1" spc="216">
                <a:solidFill>
                  <a:srgbClr val="2B2B2B"/>
                </a:solidFill>
                <a:latin typeface="微软雅黑" panose="020B0503020204020204" pitchFamily="34" charset="-122"/>
                <a:ea typeface="微软雅黑" panose="020B0503020204020204" pitchFamily="34" charset="-122"/>
              </a:rPr>
              <a:t>：</a:t>
            </a:r>
            <a:r>
              <a:rPr lang="en-US" altLang="zh-CN" sz="4000" b="1" spc="216">
                <a:solidFill>
                  <a:srgbClr val="2B2B2B"/>
                </a:solidFill>
                <a:latin typeface="微软雅黑" panose="020B0503020204020204" pitchFamily="34" charset="-122"/>
                <a:ea typeface="微软雅黑" panose="020B0503020204020204" pitchFamily="34" charset="-122"/>
              </a:rPr>
              <a:t>What</a:t>
            </a:r>
            <a:r>
              <a:rPr lang="en-US" altLang="zh-CN" sz="4000" b="1" spc="216">
                <a:solidFill>
                  <a:srgbClr val="2B2B2B"/>
                </a:solidFill>
                <a:ea typeface="微软雅黑" panose="020B0503020204020204" pitchFamily="34" charset="-122"/>
              </a:rPr>
              <a:t>’</a:t>
            </a:r>
            <a:r>
              <a:rPr lang="en-US" altLang="zh-CN" sz="4000" b="1" spc="216">
                <a:solidFill>
                  <a:srgbClr val="2B2B2B"/>
                </a:solidFill>
                <a:latin typeface="微软雅黑" panose="020B0503020204020204" pitchFamily="34" charset="-122"/>
                <a:ea typeface="微软雅黑" panose="020B0503020204020204" pitchFamily="34" charset="-122"/>
              </a:rPr>
              <a:t>s our project</a:t>
            </a:r>
            <a:endParaRPr lang="en-US" sz="4000" b="1" spc="216">
              <a:solidFill>
                <a:srgbClr val="2B2B2B"/>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800100" y="2070012"/>
            <a:ext cx="16725900" cy="1656415"/>
          </a:xfrm>
          <a:prstGeom prst="rect">
            <a:avLst/>
          </a:prstGeom>
          <a:noFill/>
        </p:spPr>
        <p:txBody>
          <a:bodyPr wrap="square" rtlCol="0">
            <a:spAutoFit/>
          </a:bodyPr>
          <a:lstStyle/>
          <a:p>
            <a:pPr marL="571500" indent="-571500" algn="just">
              <a:lnSpc>
                <a:spcPct val="150000"/>
              </a:lnSpc>
              <a:buFont typeface="Wingdings" panose="05000000000000000000" pitchFamily="2" charset="2"/>
              <a:buChar char="Ø"/>
            </a:pPr>
            <a:r>
              <a:rPr lang="zh-CN" altLang="en-US" sz="3600" dirty="0">
                <a:latin typeface="微软雅黑" panose="020B0503020204020204" pitchFamily="34" charset="-122"/>
                <a:ea typeface="微软雅黑" panose="020B0503020204020204" pitchFamily="34" charset="-122"/>
              </a:rPr>
              <a:t>本项目为使用 </a:t>
            </a:r>
            <a:r>
              <a:rPr lang="en-US" altLang="zh-CN" sz="3600" dirty="0">
                <a:latin typeface="微软雅黑" panose="020B0503020204020204" pitchFamily="34" charset="-122"/>
                <a:ea typeface="微软雅黑" panose="020B0503020204020204" pitchFamily="34" charset="-122"/>
              </a:rPr>
              <a:t>Rust </a:t>
            </a:r>
            <a:r>
              <a:rPr lang="zh-CN" altLang="en-US" sz="3600" dirty="0">
                <a:latin typeface="微软雅黑" panose="020B0503020204020204" pitchFamily="34" charset="-122"/>
                <a:ea typeface="微软雅黑" panose="020B0503020204020204" pitchFamily="34" charset="-122"/>
              </a:rPr>
              <a:t>编程语言组织一个</a:t>
            </a:r>
            <a:r>
              <a:rPr lang="zh-CN" altLang="en-US" sz="3600" b="1" dirty="0">
                <a:latin typeface="微软雅黑" panose="020B0503020204020204" pitchFamily="34" charset="-122"/>
                <a:ea typeface="微软雅黑" panose="020B0503020204020204" pitchFamily="34" charset="-122"/>
              </a:rPr>
              <a:t>高性能</a:t>
            </a:r>
            <a:r>
              <a:rPr lang="zh-CN" altLang="en-US" sz="3600"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高并发</a:t>
            </a:r>
            <a:r>
              <a:rPr lang="zh-CN" altLang="en-US" sz="3600" dirty="0">
                <a:latin typeface="微软雅黑" panose="020B0503020204020204" pitchFamily="34" charset="-122"/>
                <a:ea typeface="微软雅黑" panose="020B0503020204020204" pitchFamily="34" charset="-122"/>
              </a:rPr>
              <a:t>和注重</a:t>
            </a:r>
            <a:r>
              <a:rPr lang="zh-CN" altLang="en-US" sz="3600" b="1" dirty="0">
                <a:latin typeface="微软雅黑" panose="020B0503020204020204" pitchFamily="34" charset="-122"/>
                <a:ea typeface="微软雅黑" panose="020B0503020204020204" pitchFamily="34" charset="-122"/>
              </a:rPr>
              <a:t>安全</a:t>
            </a:r>
            <a:r>
              <a:rPr lang="zh-CN" altLang="en-US" sz="3600" dirty="0">
                <a:latin typeface="微软雅黑" panose="020B0503020204020204" pitchFamily="34" charset="-122"/>
                <a:ea typeface="微软雅黑" panose="020B0503020204020204" pitchFamily="34" charset="-122"/>
              </a:rPr>
              <a:t>的操作系统微内核 </a:t>
            </a:r>
            <a:r>
              <a:rPr lang="en-US" altLang="zh-CN" sz="3600" dirty="0">
                <a:latin typeface="微软雅黑" panose="020B0503020204020204" pitchFamily="34" charset="-122"/>
                <a:ea typeface="微软雅黑" panose="020B0503020204020204" pitchFamily="34" charset="-122"/>
              </a:rPr>
              <a:t>(</a:t>
            </a:r>
            <a:r>
              <a:rPr lang="zh-CN" altLang="en-US" sz="3600" dirty="0">
                <a:latin typeface="微软雅黑" panose="020B0503020204020204" pitchFamily="34" charset="-122"/>
                <a:ea typeface="微软雅黑" panose="020B0503020204020204" pitchFamily="34" charset="-122"/>
              </a:rPr>
              <a:t>及拓展部件</a:t>
            </a:r>
            <a:r>
              <a:rPr lang="en-US" altLang="zh-CN" sz="3600" dirty="0">
                <a:latin typeface="微软雅黑" panose="020B0503020204020204" pitchFamily="34" charset="-122"/>
                <a:ea typeface="微软雅黑" panose="020B0503020204020204" pitchFamily="34" charset="-122"/>
              </a:rPr>
              <a:t>)</a:t>
            </a:r>
            <a:r>
              <a:rPr lang="zh-CN" altLang="en-US" sz="3600" dirty="0">
                <a:latin typeface="微软雅黑" panose="020B0503020204020204" pitchFamily="34" charset="-122"/>
                <a:ea typeface="微软雅黑" panose="020B0503020204020204" pitchFamily="34" charset="-122"/>
              </a:rPr>
              <a:t>，基于</a:t>
            </a:r>
            <a:r>
              <a:rPr lang="en-US" altLang="zh-CN" sz="3600" dirty="0">
                <a:latin typeface="微软雅黑" panose="020B0503020204020204" pitchFamily="34" charset="-122"/>
                <a:ea typeface="微软雅黑" panose="020B0503020204020204" pitchFamily="34" charset="-122"/>
              </a:rPr>
              <a:t> x86 </a:t>
            </a:r>
            <a:r>
              <a:rPr lang="zh-CN" altLang="en-US" sz="3600" dirty="0">
                <a:latin typeface="微软雅黑" panose="020B0503020204020204" pitchFamily="34" charset="-122"/>
                <a:ea typeface="微软雅黑" panose="020B0503020204020204" pitchFamily="34" charset="-122"/>
              </a:rPr>
              <a:t>架构</a:t>
            </a:r>
            <a:r>
              <a:rPr lang="en-US" altLang="zh-CN" sz="3600" dirty="0">
                <a:latin typeface="微软雅黑" panose="020B0503020204020204" pitchFamily="34" charset="-122"/>
                <a:ea typeface="微软雅黑" panose="020B0503020204020204" pitchFamily="34" charset="-122"/>
              </a:rPr>
              <a:t> </a:t>
            </a:r>
            <a:r>
              <a:rPr lang="zh-CN" altLang="en-US" sz="3600" dirty="0">
                <a:latin typeface="微软雅黑" panose="020B0503020204020204" pitchFamily="34" charset="-122"/>
                <a:ea typeface="微软雅黑" panose="020B0503020204020204" pitchFamily="34" charset="-122"/>
              </a:rPr>
              <a:t>。</a:t>
            </a:r>
          </a:p>
        </p:txBody>
      </p:sp>
      <p:grpSp>
        <p:nvGrpSpPr>
          <p:cNvPr id="7" name="Group 42"/>
          <p:cNvGrpSpPr/>
          <p:nvPr/>
        </p:nvGrpSpPr>
        <p:grpSpPr>
          <a:xfrm>
            <a:off x="1981200" y="4173491"/>
            <a:ext cx="14582580" cy="1726294"/>
            <a:chOff x="0" y="-47625"/>
            <a:chExt cx="5155678" cy="2301724"/>
          </a:xfrm>
        </p:grpSpPr>
        <p:sp>
          <p:nvSpPr>
            <p:cNvPr id="8" name="TextBox 43"/>
            <p:cNvSpPr txBox="1"/>
            <p:nvPr/>
          </p:nvSpPr>
          <p:spPr>
            <a:xfrm>
              <a:off x="0" y="-47625"/>
              <a:ext cx="3387632" cy="738663"/>
            </a:xfrm>
            <a:prstGeom prst="rect">
              <a:avLst/>
            </a:prstGeom>
          </p:spPr>
          <p:txBody>
            <a:bodyPr lIns="0" tIns="0" rIns="0" bIns="0" rtlCol="0" anchor="t">
              <a:spAutoFit/>
            </a:bodyPr>
            <a:lstStyle/>
            <a:p>
              <a:pPr>
                <a:spcBef>
                  <a:spcPct val="0"/>
                </a:spcBef>
              </a:pPr>
              <a:r>
                <a:rPr lang="zh-CN" altLang="en-US" sz="3600" spc="204">
                  <a:solidFill>
                    <a:srgbClr val="2B2B2B"/>
                  </a:solidFill>
                  <a:ea typeface="字由点字美玲体" panose="00020600040101000101" charset="-122"/>
                </a:rPr>
                <a:t>高性能</a:t>
              </a:r>
              <a:endParaRPr lang="en-US" sz="3600" spc="204">
                <a:solidFill>
                  <a:srgbClr val="2B2B2B"/>
                </a:solidFill>
                <a:ea typeface="字由点字美玲体" panose="00020600040101000101" charset="-122"/>
              </a:endParaRPr>
            </a:p>
          </p:txBody>
        </p:sp>
        <p:sp>
          <p:nvSpPr>
            <p:cNvPr id="9" name="TextBox 44"/>
            <p:cNvSpPr txBox="1"/>
            <p:nvPr/>
          </p:nvSpPr>
          <p:spPr>
            <a:xfrm>
              <a:off x="37578" y="940920"/>
              <a:ext cx="5118100" cy="1313179"/>
            </a:xfrm>
            <a:prstGeom prst="rect">
              <a:avLst/>
            </a:prstGeom>
          </p:spPr>
          <p:txBody>
            <a:bodyPr wrap="square" lIns="0" tIns="0" rIns="0" bIns="0" rtlCol="0" anchor="t">
              <a:spAutoFit/>
            </a:bodyPr>
            <a:lstStyle/>
            <a:p>
              <a:r>
                <a:rPr lang="zh-CN" altLang="en-US" sz="3200" spc="5">
                  <a:solidFill>
                    <a:srgbClr val="2B2B2B"/>
                  </a:solidFill>
                  <a:ea typeface="微软雅黑" panose="020B0503020204020204" pitchFamily="34" charset="-122"/>
                </a:rPr>
                <a:t>尽可能精简内核的规模，减少上下文切换的开销；希望通过共享内存通信的方式降低 </a:t>
              </a:r>
              <a:r>
                <a:rPr lang="en-US" altLang="zh-CN" sz="3200" spc="5">
                  <a:solidFill>
                    <a:srgbClr val="2B2B2B"/>
                  </a:solidFill>
                  <a:ea typeface="微软雅黑" panose="020B0503020204020204" pitchFamily="34" charset="-122"/>
                </a:rPr>
                <a:t>IPC </a:t>
              </a:r>
              <a:r>
                <a:rPr lang="zh-CN" altLang="en-US" sz="3200" spc="5">
                  <a:solidFill>
                    <a:srgbClr val="2B2B2B"/>
                  </a:solidFill>
                  <a:ea typeface="微软雅黑" panose="020B0503020204020204" pitchFamily="34" charset="-122"/>
                </a:rPr>
                <a:t>的成本。</a:t>
              </a:r>
              <a:endParaRPr lang="en-US" sz="3200" spc="5">
                <a:solidFill>
                  <a:srgbClr val="2B2B2B"/>
                </a:solidFill>
                <a:ea typeface="微软雅黑" panose="020B0503020204020204" pitchFamily="34" charset="-122"/>
              </a:endParaRPr>
            </a:p>
          </p:txBody>
        </p:sp>
      </p:grpSp>
      <p:grpSp>
        <p:nvGrpSpPr>
          <p:cNvPr id="10" name="Group 42"/>
          <p:cNvGrpSpPr/>
          <p:nvPr/>
        </p:nvGrpSpPr>
        <p:grpSpPr>
          <a:xfrm>
            <a:off x="1968500" y="6230748"/>
            <a:ext cx="14582580" cy="1233852"/>
            <a:chOff x="0" y="-47625"/>
            <a:chExt cx="5155678" cy="1645135"/>
          </a:xfrm>
        </p:grpSpPr>
        <p:sp>
          <p:nvSpPr>
            <p:cNvPr id="11" name="TextBox 43"/>
            <p:cNvSpPr txBox="1"/>
            <p:nvPr/>
          </p:nvSpPr>
          <p:spPr>
            <a:xfrm>
              <a:off x="0" y="-47625"/>
              <a:ext cx="3387632" cy="738663"/>
            </a:xfrm>
            <a:prstGeom prst="rect">
              <a:avLst/>
            </a:prstGeom>
          </p:spPr>
          <p:txBody>
            <a:bodyPr lIns="0" tIns="0" rIns="0" bIns="0" rtlCol="0" anchor="t">
              <a:spAutoFit/>
            </a:bodyPr>
            <a:lstStyle/>
            <a:p>
              <a:pPr>
                <a:spcBef>
                  <a:spcPct val="0"/>
                </a:spcBef>
              </a:pPr>
              <a:r>
                <a:rPr lang="zh-CN" altLang="en-US" sz="3600" spc="204">
                  <a:solidFill>
                    <a:srgbClr val="2B2B2B"/>
                  </a:solidFill>
                  <a:ea typeface="字由点字美玲体" panose="00020600040101000101" charset="-122"/>
                </a:rPr>
                <a:t>高并发</a:t>
              </a:r>
              <a:endParaRPr lang="en-US" sz="3600" spc="204">
                <a:solidFill>
                  <a:srgbClr val="2B2B2B"/>
                </a:solidFill>
                <a:ea typeface="字由点字美玲体" panose="00020600040101000101" charset="-122"/>
              </a:endParaRPr>
            </a:p>
          </p:txBody>
        </p:sp>
        <p:sp>
          <p:nvSpPr>
            <p:cNvPr id="12" name="TextBox 44"/>
            <p:cNvSpPr txBox="1"/>
            <p:nvPr/>
          </p:nvSpPr>
          <p:spPr>
            <a:xfrm>
              <a:off x="37578" y="940920"/>
              <a:ext cx="5118100" cy="656590"/>
            </a:xfrm>
            <a:prstGeom prst="rect">
              <a:avLst/>
            </a:prstGeom>
          </p:spPr>
          <p:txBody>
            <a:bodyPr lIns="0" tIns="0" rIns="0" bIns="0" rtlCol="0" anchor="t">
              <a:spAutoFit/>
            </a:bodyPr>
            <a:lstStyle/>
            <a:p>
              <a:r>
                <a:rPr lang="zh-CN" altLang="en-US" sz="3200" spc="5">
                  <a:solidFill>
                    <a:srgbClr val="2B2B2B"/>
                  </a:solidFill>
                  <a:ea typeface="微软雅黑" panose="020B0503020204020204" pitchFamily="34" charset="-122"/>
                </a:rPr>
                <a:t>利用 </a:t>
              </a:r>
              <a:r>
                <a:rPr lang="en-US" altLang="zh-CN" sz="3200" spc="5">
                  <a:solidFill>
                    <a:srgbClr val="2B2B2B"/>
                  </a:solidFill>
                  <a:ea typeface="微软雅黑" panose="020B0503020204020204" pitchFamily="34" charset="-122"/>
                </a:rPr>
                <a:t>Rust </a:t>
              </a:r>
              <a:r>
                <a:rPr lang="zh-CN" altLang="en-US" sz="3200" spc="5">
                  <a:solidFill>
                    <a:srgbClr val="2B2B2B"/>
                  </a:solidFill>
                  <a:ea typeface="微软雅黑" panose="020B0503020204020204" pitchFamily="34" charset="-122"/>
                </a:rPr>
                <a:t>语言本身提供对并发的良好支持，提升内核并发性能。</a:t>
              </a:r>
              <a:endParaRPr lang="en-US" sz="3200" spc="5" dirty="0">
                <a:solidFill>
                  <a:srgbClr val="2B2B2B"/>
                </a:solidFill>
                <a:ea typeface="微软雅黑" panose="020B0503020204020204" pitchFamily="34" charset="-122"/>
              </a:endParaRPr>
            </a:p>
          </p:txBody>
        </p:sp>
      </p:grpSp>
      <p:grpSp>
        <p:nvGrpSpPr>
          <p:cNvPr id="13" name="Group 42"/>
          <p:cNvGrpSpPr/>
          <p:nvPr/>
        </p:nvGrpSpPr>
        <p:grpSpPr>
          <a:xfrm>
            <a:off x="1968500" y="7872048"/>
            <a:ext cx="14582580" cy="1726294"/>
            <a:chOff x="0" y="-47625"/>
            <a:chExt cx="5155678" cy="2301724"/>
          </a:xfrm>
        </p:grpSpPr>
        <p:sp>
          <p:nvSpPr>
            <p:cNvPr id="14" name="TextBox 43"/>
            <p:cNvSpPr txBox="1"/>
            <p:nvPr/>
          </p:nvSpPr>
          <p:spPr>
            <a:xfrm>
              <a:off x="0" y="-47625"/>
              <a:ext cx="3387632" cy="738663"/>
            </a:xfrm>
            <a:prstGeom prst="rect">
              <a:avLst/>
            </a:prstGeom>
          </p:spPr>
          <p:txBody>
            <a:bodyPr lIns="0" tIns="0" rIns="0" bIns="0" rtlCol="0" anchor="t">
              <a:spAutoFit/>
            </a:bodyPr>
            <a:lstStyle/>
            <a:p>
              <a:pPr>
                <a:spcBef>
                  <a:spcPct val="0"/>
                </a:spcBef>
              </a:pPr>
              <a:r>
                <a:rPr lang="zh-CN" altLang="en-US" sz="3600" spc="204">
                  <a:solidFill>
                    <a:srgbClr val="2B2B2B"/>
                  </a:solidFill>
                  <a:ea typeface="字由点字美玲体" panose="00020600040101000101" charset="-122"/>
                </a:rPr>
                <a:t>注重安全</a:t>
              </a:r>
              <a:endParaRPr lang="en-US" sz="3600" spc="204">
                <a:solidFill>
                  <a:srgbClr val="2B2B2B"/>
                </a:solidFill>
                <a:ea typeface="字由点字美玲体" panose="00020600040101000101" charset="-122"/>
              </a:endParaRPr>
            </a:p>
          </p:txBody>
        </p:sp>
        <p:sp>
          <p:nvSpPr>
            <p:cNvPr id="15" name="TextBox 44"/>
            <p:cNvSpPr txBox="1"/>
            <p:nvPr/>
          </p:nvSpPr>
          <p:spPr>
            <a:xfrm>
              <a:off x="37578" y="940920"/>
              <a:ext cx="5118100" cy="1313179"/>
            </a:xfrm>
            <a:prstGeom prst="rect">
              <a:avLst/>
            </a:prstGeom>
          </p:spPr>
          <p:txBody>
            <a:bodyPr lIns="0" tIns="0" rIns="0" bIns="0" rtlCol="0" anchor="t">
              <a:spAutoFit/>
            </a:bodyPr>
            <a:lstStyle/>
            <a:p>
              <a:r>
                <a:rPr lang="zh-CN" altLang="en-US" sz="3200" spc="5">
                  <a:solidFill>
                    <a:srgbClr val="2B2B2B"/>
                  </a:solidFill>
                  <a:ea typeface="微软雅黑" panose="020B0503020204020204" pitchFamily="34" charset="-122"/>
                </a:rPr>
                <a:t>实现安全的动态内存分配和分页式内存管理，建立虚拟内存和物理内存的页映射关系，实现轻量级隔离。</a:t>
              </a:r>
              <a:endParaRPr lang="en-US" sz="3200" spc="5">
                <a:solidFill>
                  <a:srgbClr val="2B2B2B"/>
                </a:solidFill>
                <a:ea typeface="微软雅黑" panose="020B0503020204020204" pitchFamily="34" charset="-122"/>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3263497"/>
            <a:ext cx="5454931" cy="3760006"/>
          </a:xfrm>
          <a:prstGeom prst="rect">
            <a:avLst/>
          </a:prstGeom>
          <a:solidFill>
            <a:srgbClr val="E0F2FD">
              <a:alpha val="75686"/>
            </a:srgbClr>
          </a:solidFill>
        </p:spPr>
      </p:sp>
      <p:sp>
        <p:nvSpPr>
          <p:cNvPr id="32" name="TextBox 32"/>
          <p:cNvSpPr txBox="1"/>
          <p:nvPr/>
        </p:nvSpPr>
        <p:spPr>
          <a:xfrm>
            <a:off x="2203731" y="3706435"/>
            <a:ext cx="3276600" cy="3062377"/>
          </a:xfrm>
          <a:prstGeom prst="rect">
            <a:avLst/>
          </a:prstGeom>
        </p:spPr>
        <p:txBody>
          <a:bodyPr wrap="square" lIns="0" tIns="0" rIns="0" bIns="0" rtlCol="0" anchor="t">
            <a:spAutoFit/>
          </a:bodyPr>
          <a:lstStyle/>
          <a:p>
            <a:pPr algn="ctr"/>
            <a:r>
              <a:rPr lang="en-US" sz="19900" spc="445">
                <a:solidFill>
                  <a:srgbClr val="2B2B2B"/>
                </a:solidFill>
                <a:latin typeface="Bodoni FLF" panose="02000606090000020003"/>
              </a:rPr>
              <a:t>02</a:t>
            </a:r>
          </a:p>
        </p:txBody>
      </p:sp>
      <p:sp>
        <p:nvSpPr>
          <p:cNvPr id="33" name="TextBox 33"/>
          <p:cNvSpPr txBox="1"/>
          <p:nvPr/>
        </p:nvSpPr>
        <p:spPr>
          <a:xfrm>
            <a:off x="6019800" y="4094031"/>
            <a:ext cx="6248400" cy="1354217"/>
          </a:xfrm>
          <a:prstGeom prst="rect">
            <a:avLst/>
          </a:prstGeom>
        </p:spPr>
        <p:txBody>
          <a:bodyPr wrap="square" lIns="0" tIns="0" rIns="0" bIns="0" rtlCol="0" anchor="t">
            <a:spAutoFit/>
          </a:bodyPr>
          <a:lstStyle/>
          <a:p>
            <a:pPr>
              <a:spcBef>
                <a:spcPct val="0"/>
              </a:spcBef>
            </a:pPr>
            <a:r>
              <a:rPr lang="zh-CN" altLang="en-US" sz="8800" spc="204">
                <a:solidFill>
                  <a:srgbClr val="2B2B2B"/>
                </a:solidFill>
                <a:ea typeface="字由点字美玲体" panose="00020600040101000101" charset="-122"/>
              </a:rPr>
              <a:t>项目背景</a:t>
            </a:r>
            <a:endParaRPr lang="en-US" sz="8800" spc="204">
              <a:solidFill>
                <a:srgbClr val="2B2B2B"/>
              </a:solidFill>
              <a:ea typeface="字由点字美玲体" panose="00020600040101000101" charset="-122"/>
            </a:endParaRPr>
          </a:p>
        </p:txBody>
      </p:sp>
      <p:sp>
        <p:nvSpPr>
          <p:cNvPr id="40" name="TextBox 40"/>
          <p:cNvSpPr txBox="1"/>
          <p:nvPr/>
        </p:nvSpPr>
        <p:spPr>
          <a:xfrm>
            <a:off x="6019800" y="5550474"/>
            <a:ext cx="7467600" cy="923330"/>
          </a:xfrm>
          <a:prstGeom prst="rect">
            <a:avLst/>
          </a:prstGeom>
        </p:spPr>
        <p:txBody>
          <a:bodyPr wrap="square" lIns="0" tIns="0" rIns="0" bIns="0" rtlCol="0" anchor="t">
            <a:spAutoFit/>
          </a:bodyPr>
          <a:lstStyle/>
          <a:p>
            <a:r>
              <a:rPr lang="en-US" altLang="zh-CN" sz="6000" spc="5">
                <a:solidFill>
                  <a:srgbClr val="2B2B2B"/>
                </a:solidFill>
                <a:ea typeface="思源黑体-细体"/>
              </a:rPr>
              <a:t>Why we’re doing so </a:t>
            </a:r>
            <a:endParaRPr lang="en-US" sz="6000" spc="5">
              <a:solidFill>
                <a:srgbClr val="2B2B2B"/>
              </a:solidFill>
              <a:ea typeface="思源黑体-细体"/>
            </a:endParaRPr>
          </a:p>
        </p:txBody>
      </p:sp>
      <p:grpSp>
        <p:nvGrpSpPr>
          <p:cNvPr id="15" name="Group 3"/>
          <p:cNvGrpSpPr/>
          <p:nvPr/>
        </p:nvGrpSpPr>
        <p:grpSpPr>
          <a:xfrm>
            <a:off x="14026869" y="3472394"/>
            <a:ext cx="3342211" cy="3342211"/>
            <a:chOff x="0" y="0"/>
            <a:chExt cx="4456282" cy="4456282"/>
          </a:xfrm>
        </p:grpSpPr>
        <p:sp>
          <p:nvSpPr>
            <p:cNvPr id="16" name="AutoShape 4"/>
            <p:cNvSpPr/>
            <p:nvPr/>
          </p:nvSpPr>
          <p:spPr>
            <a:xfrm rot="2700000">
              <a:off x="72123" y="72123"/>
              <a:ext cx="348240" cy="348240"/>
            </a:xfrm>
            <a:prstGeom prst="rect">
              <a:avLst/>
            </a:prstGeom>
            <a:solidFill>
              <a:srgbClr val="EDEDED"/>
            </a:solidFill>
          </p:spPr>
        </p:sp>
        <p:sp>
          <p:nvSpPr>
            <p:cNvPr id="17" name="AutoShape 5"/>
            <p:cNvSpPr/>
            <p:nvPr/>
          </p:nvSpPr>
          <p:spPr>
            <a:xfrm rot="2700000">
              <a:off x="1063072" y="72123"/>
              <a:ext cx="348240" cy="348240"/>
            </a:xfrm>
            <a:prstGeom prst="rect">
              <a:avLst/>
            </a:prstGeom>
            <a:solidFill>
              <a:srgbClr val="EDEDED"/>
            </a:solidFill>
          </p:spPr>
        </p:sp>
        <p:sp>
          <p:nvSpPr>
            <p:cNvPr id="18" name="AutoShape 6"/>
            <p:cNvSpPr/>
            <p:nvPr/>
          </p:nvSpPr>
          <p:spPr>
            <a:xfrm rot="2700000">
              <a:off x="2054021" y="72123"/>
              <a:ext cx="348240" cy="348240"/>
            </a:xfrm>
            <a:prstGeom prst="rect">
              <a:avLst/>
            </a:prstGeom>
            <a:solidFill>
              <a:srgbClr val="EDEDED"/>
            </a:solidFill>
          </p:spPr>
        </p:sp>
        <p:sp>
          <p:nvSpPr>
            <p:cNvPr id="19" name="AutoShape 7"/>
            <p:cNvSpPr/>
            <p:nvPr/>
          </p:nvSpPr>
          <p:spPr>
            <a:xfrm rot="2700000">
              <a:off x="3044970" y="72123"/>
              <a:ext cx="348240" cy="348240"/>
            </a:xfrm>
            <a:prstGeom prst="rect">
              <a:avLst/>
            </a:prstGeom>
            <a:solidFill>
              <a:srgbClr val="EDEDED"/>
            </a:solidFill>
          </p:spPr>
        </p:sp>
        <p:sp>
          <p:nvSpPr>
            <p:cNvPr id="20" name="AutoShape 8"/>
            <p:cNvSpPr/>
            <p:nvPr/>
          </p:nvSpPr>
          <p:spPr>
            <a:xfrm rot="2700000">
              <a:off x="4035919" y="72123"/>
              <a:ext cx="348240" cy="348240"/>
            </a:xfrm>
            <a:prstGeom prst="rect">
              <a:avLst/>
            </a:prstGeom>
            <a:solidFill>
              <a:srgbClr val="EDEDED"/>
            </a:solidFill>
          </p:spPr>
        </p:sp>
        <p:sp>
          <p:nvSpPr>
            <p:cNvPr id="21" name="AutoShape 9"/>
            <p:cNvSpPr/>
            <p:nvPr/>
          </p:nvSpPr>
          <p:spPr>
            <a:xfrm rot="2700000">
              <a:off x="72123" y="1063072"/>
              <a:ext cx="348240" cy="348240"/>
            </a:xfrm>
            <a:prstGeom prst="rect">
              <a:avLst/>
            </a:prstGeom>
            <a:solidFill>
              <a:srgbClr val="EDEDED"/>
            </a:solidFill>
          </p:spPr>
        </p:sp>
        <p:sp>
          <p:nvSpPr>
            <p:cNvPr id="22" name="AutoShape 10"/>
            <p:cNvSpPr/>
            <p:nvPr/>
          </p:nvSpPr>
          <p:spPr>
            <a:xfrm rot="2700000">
              <a:off x="1063072" y="1063072"/>
              <a:ext cx="348240" cy="348240"/>
            </a:xfrm>
            <a:prstGeom prst="rect">
              <a:avLst/>
            </a:prstGeom>
            <a:solidFill>
              <a:srgbClr val="EDEDED"/>
            </a:solidFill>
          </p:spPr>
        </p:sp>
        <p:sp>
          <p:nvSpPr>
            <p:cNvPr id="23" name="AutoShape 11"/>
            <p:cNvSpPr/>
            <p:nvPr/>
          </p:nvSpPr>
          <p:spPr>
            <a:xfrm rot="2700000">
              <a:off x="2054021" y="1063072"/>
              <a:ext cx="348240" cy="348240"/>
            </a:xfrm>
            <a:prstGeom prst="rect">
              <a:avLst/>
            </a:prstGeom>
            <a:solidFill>
              <a:srgbClr val="EDEDED"/>
            </a:solidFill>
          </p:spPr>
        </p:sp>
        <p:sp>
          <p:nvSpPr>
            <p:cNvPr id="24" name="AutoShape 12"/>
            <p:cNvSpPr/>
            <p:nvPr/>
          </p:nvSpPr>
          <p:spPr>
            <a:xfrm rot="2700000">
              <a:off x="3044970" y="1063072"/>
              <a:ext cx="348240" cy="348240"/>
            </a:xfrm>
            <a:prstGeom prst="rect">
              <a:avLst/>
            </a:prstGeom>
            <a:solidFill>
              <a:srgbClr val="EDEDED"/>
            </a:solidFill>
          </p:spPr>
        </p:sp>
        <p:sp>
          <p:nvSpPr>
            <p:cNvPr id="25" name="AutoShape 13"/>
            <p:cNvSpPr/>
            <p:nvPr/>
          </p:nvSpPr>
          <p:spPr>
            <a:xfrm rot="2700000">
              <a:off x="4035919" y="1063072"/>
              <a:ext cx="348240" cy="348240"/>
            </a:xfrm>
            <a:prstGeom prst="rect">
              <a:avLst/>
            </a:prstGeom>
            <a:solidFill>
              <a:srgbClr val="EDEDED"/>
            </a:solidFill>
          </p:spPr>
        </p:sp>
        <p:sp>
          <p:nvSpPr>
            <p:cNvPr id="26" name="AutoShape 14"/>
            <p:cNvSpPr/>
            <p:nvPr/>
          </p:nvSpPr>
          <p:spPr>
            <a:xfrm rot="2700000">
              <a:off x="72123" y="2054021"/>
              <a:ext cx="348240" cy="348240"/>
            </a:xfrm>
            <a:prstGeom prst="rect">
              <a:avLst/>
            </a:prstGeom>
            <a:solidFill>
              <a:srgbClr val="EDEDED"/>
            </a:solidFill>
          </p:spPr>
        </p:sp>
        <p:sp>
          <p:nvSpPr>
            <p:cNvPr id="27" name="AutoShape 15"/>
            <p:cNvSpPr/>
            <p:nvPr/>
          </p:nvSpPr>
          <p:spPr>
            <a:xfrm rot="2700000">
              <a:off x="1063072" y="2054021"/>
              <a:ext cx="348240" cy="348240"/>
            </a:xfrm>
            <a:prstGeom prst="rect">
              <a:avLst/>
            </a:prstGeom>
            <a:solidFill>
              <a:srgbClr val="EDEDED"/>
            </a:solidFill>
          </p:spPr>
        </p:sp>
        <p:sp>
          <p:nvSpPr>
            <p:cNvPr id="28" name="AutoShape 16"/>
            <p:cNvSpPr/>
            <p:nvPr/>
          </p:nvSpPr>
          <p:spPr>
            <a:xfrm rot="2700000">
              <a:off x="2054021" y="2054021"/>
              <a:ext cx="348240" cy="348240"/>
            </a:xfrm>
            <a:prstGeom prst="rect">
              <a:avLst/>
            </a:prstGeom>
            <a:solidFill>
              <a:srgbClr val="EDEDED"/>
            </a:solidFill>
          </p:spPr>
        </p:sp>
        <p:sp>
          <p:nvSpPr>
            <p:cNvPr id="31" name="AutoShape 17"/>
            <p:cNvSpPr/>
            <p:nvPr/>
          </p:nvSpPr>
          <p:spPr>
            <a:xfrm rot="2700000">
              <a:off x="3044970" y="2054021"/>
              <a:ext cx="348240" cy="348240"/>
            </a:xfrm>
            <a:prstGeom prst="rect">
              <a:avLst/>
            </a:prstGeom>
            <a:solidFill>
              <a:srgbClr val="EDEDED"/>
            </a:solidFill>
          </p:spPr>
        </p:sp>
        <p:sp>
          <p:nvSpPr>
            <p:cNvPr id="34" name="AutoShape 18"/>
            <p:cNvSpPr/>
            <p:nvPr/>
          </p:nvSpPr>
          <p:spPr>
            <a:xfrm rot="2700000">
              <a:off x="4035919" y="2054021"/>
              <a:ext cx="348240" cy="348240"/>
            </a:xfrm>
            <a:prstGeom prst="rect">
              <a:avLst/>
            </a:prstGeom>
            <a:solidFill>
              <a:srgbClr val="EDEDED"/>
            </a:solidFill>
          </p:spPr>
        </p:sp>
        <p:sp>
          <p:nvSpPr>
            <p:cNvPr id="35" name="AutoShape 19"/>
            <p:cNvSpPr/>
            <p:nvPr/>
          </p:nvSpPr>
          <p:spPr>
            <a:xfrm rot="2700000">
              <a:off x="72123" y="3044970"/>
              <a:ext cx="348240" cy="348240"/>
            </a:xfrm>
            <a:prstGeom prst="rect">
              <a:avLst/>
            </a:prstGeom>
            <a:solidFill>
              <a:srgbClr val="EDEDED"/>
            </a:solidFill>
          </p:spPr>
        </p:sp>
        <p:sp>
          <p:nvSpPr>
            <p:cNvPr id="36" name="AutoShape 20"/>
            <p:cNvSpPr/>
            <p:nvPr/>
          </p:nvSpPr>
          <p:spPr>
            <a:xfrm rot="2700000">
              <a:off x="1063072" y="3044970"/>
              <a:ext cx="348240" cy="348240"/>
            </a:xfrm>
            <a:prstGeom prst="rect">
              <a:avLst/>
            </a:prstGeom>
            <a:solidFill>
              <a:srgbClr val="EDEDED"/>
            </a:solidFill>
          </p:spPr>
        </p:sp>
        <p:sp>
          <p:nvSpPr>
            <p:cNvPr id="37" name="AutoShape 21"/>
            <p:cNvSpPr/>
            <p:nvPr/>
          </p:nvSpPr>
          <p:spPr>
            <a:xfrm rot="2700000">
              <a:off x="2054021" y="3044970"/>
              <a:ext cx="348240" cy="348240"/>
            </a:xfrm>
            <a:prstGeom prst="rect">
              <a:avLst/>
            </a:prstGeom>
            <a:solidFill>
              <a:srgbClr val="EDEDED"/>
            </a:solidFill>
          </p:spPr>
        </p:sp>
        <p:sp>
          <p:nvSpPr>
            <p:cNvPr id="38" name="AutoShape 22"/>
            <p:cNvSpPr/>
            <p:nvPr/>
          </p:nvSpPr>
          <p:spPr>
            <a:xfrm rot="2700000">
              <a:off x="3044970" y="3044970"/>
              <a:ext cx="348240" cy="348240"/>
            </a:xfrm>
            <a:prstGeom prst="rect">
              <a:avLst/>
            </a:prstGeom>
            <a:solidFill>
              <a:srgbClr val="EDEDED"/>
            </a:solidFill>
          </p:spPr>
        </p:sp>
        <p:sp>
          <p:nvSpPr>
            <p:cNvPr id="39" name="AutoShape 23"/>
            <p:cNvSpPr/>
            <p:nvPr/>
          </p:nvSpPr>
          <p:spPr>
            <a:xfrm rot="2700000">
              <a:off x="4035919" y="3044970"/>
              <a:ext cx="348240" cy="348240"/>
            </a:xfrm>
            <a:prstGeom prst="rect">
              <a:avLst/>
            </a:prstGeom>
            <a:solidFill>
              <a:srgbClr val="EDEDED"/>
            </a:solidFill>
          </p:spPr>
        </p:sp>
        <p:sp>
          <p:nvSpPr>
            <p:cNvPr id="41" name="AutoShape 24"/>
            <p:cNvSpPr/>
            <p:nvPr/>
          </p:nvSpPr>
          <p:spPr>
            <a:xfrm rot="2700000">
              <a:off x="72123" y="4035919"/>
              <a:ext cx="348240" cy="348240"/>
            </a:xfrm>
            <a:prstGeom prst="rect">
              <a:avLst/>
            </a:prstGeom>
            <a:solidFill>
              <a:srgbClr val="EDEDED"/>
            </a:solidFill>
          </p:spPr>
        </p:sp>
        <p:sp>
          <p:nvSpPr>
            <p:cNvPr id="42" name="AutoShape 25"/>
            <p:cNvSpPr/>
            <p:nvPr/>
          </p:nvSpPr>
          <p:spPr>
            <a:xfrm rot="2700000">
              <a:off x="1063072" y="4035919"/>
              <a:ext cx="348240" cy="348240"/>
            </a:xfrm>
            <a:prstGeom prst="rect">
              <a:avLst/>
            </a:prstGeom>
            <a:solidFill>
              <a:srgbClr val="EDEDED"/>
            </a:solidFill>
          </p:spPr>
        </p:sp>
        <p:sp>
          <p:nvSpPr>
            <p:cNvPr id="43" name="AutoShape 26"/>
            <p:cNvSpPr/>
            <p:nvPr/>
          </p:nvSpPr>
          <p:spPr>
            <a:xfrm rot="2700000">
              <a:off x="2054021" y="4035919"/>
              <a:ext cx="348240" cy="348240"/>
            </a:xfrm>
            <a:prstGeom prst="rect">
              <a:avLst/>
            </a:prstGeom>
            <a:solidFill>
              <a:srgbClr val="EDEDED"/>
            </a:solidFill>
          </p:spPr>
        </p:sp>
        <p:sp>
          <p:nvSpPr>
            <p:cNvPr id="50" name="AutoShape 27"/>
            <p:cNvSpPr/>
            <p:nvPr/>
          </p:nvSpPr>
          <p:spPr>
            <a:xfrm rot="2700000">
              <a:off x="3044970" y="4035919"/>
              <a:ext cx="348240" cy="348240"/>
            </a:xfrm>
            <a:prstGeom prst="rect">
              <a:avLst/>
            </a:prstGeom>
            <a:solidFill>
              <a:srgbClr val="EDEDED"/>
            </a:solidFill>
          </p:spPr>
        </p:sp>
        <p:sp>
          <p:nvSpPr>
            <p:cNvPr id="51" name="AutoShape 28"/>
            <p:cNvSpPr/>
            <p:nvPr/>
          </p:nvSpPr>
          <p:spPr>
            <a:xfrm rot="2700000">
              <a:off x="4035919" y="4035919"/>
              <a:ext cx="348240" cy="348240"/>
            </a:xfrm>
            <a:prstGeom prst="rect">
              <a:avLst/>
            </a:prstGeom>
            <a:solidFill>
              <a:srgbClr val="EDEDED"/>
            </a:solidFill>
          </p:spPr>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28720" y="-209550"/>
            <a:ext cx="19997719" cy="1796779"/>
          </a:xfrm>
          <a:prstGeom prst="rect">
            <a:avLst/>
          </a:prstGeom>
          <a:solidFill>
            <a:srgbClr val="E0F2FD">
              <a:alpha val="75686"/>
            </a:srgbClr>
          </a:solidFill>
        </p:spPr>
      </p:sp>
      <p:sp>
        <p:nvSpPr>
          <p:cNvPr id="6" name="TextBox 6"/>
          <p:cNvSpPr txBox="1"/>
          <p:nvPr/>
        </p:nvSpPr>
        <p:spPr>
          <a:xfrm>
            <a:off x="800100" y="460872"/>
            <a:ext cx="5105400" cy="830997"/>
          </a:xfrm>
          <a:prstGeom prst="rect">
            <a:avLst/>
          </a:prstGeom>
        </p:spPr>
        <p:txBody>
          <a:bodyPr wrap="square" lIns="0" tIns="0" rIns="0" bIns="0" rtlCol="0" anchor="t">
            <a:spAutoFit/>
          </a:bodyPr>
          <a:lstStyle/>
          <a:p>
            <a:pPr>
              <a:spcBef>
                <a:spcPct val="0"/>
              </a:spcBef>
            </a:pPr>
            <a:r>
              <a:rPr lang="zh-CN" altLang="en-US" sz="5400" spc="324">
                <a:ea typeface="字由点字美玲体" panose="00020600040101000101" charset="-122"/>
              </a:rPr>
              <a:t>微内核</a:t>
            </a:r>
            <a:endParaRPr lang="en-US" sz="5400" spc="324">
              <a:ea typeface="字由点字美玲体" panose="00020600040101000101" charset="-122"/>
            </a:endParaRPr>
          </a:p>
        </p:txBody>
      </p:sp>
      <p:sp>
        <p:nvSpPr>
          <p:cNvPr id="34" name="TextBox 34"/>
          <p:cNvSpPr txBox="1"/>
          <p:nvPr/>
        </p:nvSpPr>
        <p:spPr>
          <a:xfrm>
            <a:off x="8382000" y="568593"/>
            <a:ext cx="9410700" cy="615553"/>
          </a:xfrm>
          <a:prstGeom prst="rect">
            <a:avLst/>
          </a:prstGeom>
        </p:spPr>
        <p:txBody>
          <a:bodyPr wrap="square" lIns="0" tIns="0" rIns="0" bIns="0" rtlCol="0" anchor="t">
            <a:spAutoFit/>
          </a:bodyPr>
          <a:lstStyle/>
          <a:p>
            <a:pPr algn="r">
              <a:spcBef>
                <a:spcPct val="0"/>
              </a:spcBef>
            </a:pPr>
            <a:r>
              <a:rPr lang="en-US" altLang="zh-CN" sz="4000" b="1" spc="216">
                <a:solidFill>
                  <a:srgbClr val="2B2B2B"/>
                </a:solidFill>
                <a:latin typeface="微软雅黑" panose="020B0503020204020204" pitchFamily="34" charset="-122"/>
                <a:ea typeface="微软雅黑" panose="020B0503020204020204" pitchFamily="34" charset="-122"/>
              </a:rPr>
              <a:t>02</a:t>
            </a:r>
            <a:r>
              <a:rPr lang="zh-CN" altLang="en-US" sz="4000" b="1" spc="216">
                <a:solidFill>
                  <a:srgbClr val="2B2B2B"/>
                </a:solidFill>
                <a:latin typeface="微软雅黑" panose="020B0503020204020204" pitchFamily="34" charset="-122"/>
                <a:ea typeface="微软雅黑" panose="020B0503020204020204" pitchFamily="34" charset="-122"/>
              </a:rPr>
              <a:t>：</a:t>
            </a:r>
            <a:r>
              <a:rPr lang="en-US" altLang="zh-CN" sz="4000" b="1" spc="216">
                <a:solidFill>
                  <a:srgbClr val="2B2B2B"/>
                </a:solidFill>
                <a:latin typeface="微软雅黑" panose="020B0503020204020204" pitchFamily="34" charset="-122"/>
                <a:ea typeface="微软雅黑" panose="020B0503020204020204" pitchFamily="34" charset="-122"/>
              </a:rPr>
              <a:t>Why we</a:t>
            </a:r>
            <a:r>
              <a:rPr lang="en-US" altLang="zh-CN" sz="4000" b="1" spc="216">
                <a:solidFill>
                  <a:srgbClr val="2B2B2B"/>
                </a:solidFill>
                <a:ea typeface="微软雅黑" panose="020B0503020204020204" pitchFamily="34" charset="-122"/>
              </a:rPr>
              <a:t>’</a:t>
            </a:r>
            <a:r>
              <a:rPr lang="en-US" altLang="zh-CN" sz="4000" b="1" spc="216">
                <a:solidFill>
                  <a:srgbClr val="2B2B2B"/>
                </a:solidFill>
                <a:latin typeface="微软雅黑" panose="020B0503020204020204" pitchFamily="34" charset="-122"/>
                <a:ea typeface="微软雅黑" panose="020B0503020204020204" pitchFamily="34" charset="-122"/>
              </a:rPr>
              <a:t>re doing so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 y="4810705"/>
            <a:ext cx="16624300" cy="4246990"/>
          </a:xfrm>
          <a:prstGeom prst="rect">
            <a:avLst/>
          </a:prstGeom>
          <a:noFill/>
          <a:extLst>
            <a:ext uri="{909E8E84-426E-40DD-AFC4-6F175D3DCCD1}">
              <a14:hiddenFill xmlns:a14="http://schemas.microsoft.com/office/drawing/2010/main">
                <a:solidFill>
                  <a:srgbClr val="FFFFFF"/>
                </a:solidFill>
              </a14:hiddenFill>
            </a:ext>
          </a:extLst>
        </p:spPr>
      </p:pic>
      <p:sp>
        <p:nvSpPr>
          <p:cNvPr id="38" name="文本框 37"/>
          <p:cNvSpPr txBox="1"/>
          <p:nvPr/>
        </p:nvSpPr>
        <p:spPr>
          <a:xfrm>
            <a:off x="800100" y="2095500"/>
            <a:ext cx="16624300" cy="1656415"/>
          </a:xfrm>
          <a:prstGeom prst="rect">
            <a:avLst/>
          </a:prstGeom>
          <a:noFill/>
        </p:spPr>
        <p:txBody>
          <a:bodyPr wrap="square" rtlCol="0">
            <a:spAutoFit/>
          </a:bodyPr>
          <a:lstStyle/>
          <a:p>
            <a:pPr marL="571500" indent="-571500" algn="just">
              <a:lnSpc>
                <a:spcPct val="150000"/>
              </a:lnSpc>
              <a:buFont typeface="Wingdings" panose="05000000000000000000" pitchFamily="2" charset="2"/>
              <a:buChar char="Ø"/>
            </a:pPr>
            <a:r>
              <a:rPr lang="zh-CN" altLang="en-US" sz="3600" b="1" i="0">
                <a:solidFill>
                  <a:srgbClr val="202122"/>
                </a:solidFill>
                <a:effectLst/>
                <a:latin typeface="微软雅黑" panose="020B0503020204020204" pitchFamily="34" charset="-122"/>
                <a:ea typeface="微软雅黑" panose="020B0503020204020204" pitchFamily="34" charset="-122"/>
              </a:rPr>
              <a:t>微内核</a:t>
            </a:r>
            <a:r>
              <a:rPr lang="zh-CN" altLang="en-US" sz="3600" b="0" i="0">
                <a:solidFill>
                  <a:srgbClr val="202122"/>
                </a:solidFill>
                <a:effectLst/>
                <a:latin typeface="微软雅黑" panose="020B0503020204020204" pitchFamily="34" charset="-122"/>
                <a:ea typeface="微软雅黑" panose="020B0503020204020204" pitchFamily="34" charset="-122"/>
              </a:rPr>
              <a:t>由尽可能精简的程序所组成，以实现一个操作系统所需要的最基本功能，包括了底层的</a:t>
            </a:r>
            <a:r>
              <a:rPr lang="zh-CN" altLang="en-US" sz="3600" b="1" i="0">
                <a:solidFill>
                  <a:srgbClr val="202122"/>
                </a:solidFill>
                <a:effectLst/>
                <a:latin typeface="微软雅黑" panose="020B0503020204020204" pitchFamily="34" charset="-122"/>
                <a:ea typeface="微软雅黑" panose="020B0503020204020204" pitchFamily="34" charset="-122"/>
              </a:rPr>
              <a:t>寻址空间管理</a:t>
            </a:r>
            <a:r>
              <a:rPr lang="zh-CN" altLang="en-US" sz="3600" b="0" i="0">
                <a:solidFill>
                  <a:srgbClr val="202122"/>
                </a:solidFill>
                <a:effectLst/>
                <a:latin typeface="微软雅黑" panose="020B0503020204020204" pitchFamily="34" charset="-122"/>
                <a:ea typeface="微软雅黑" panose="020B0503020204020204" pitchFamily="34" charset="-122"/>
              </a:rPr>
              <a:t>、</a:t>
            </a:r>
            <a:r>
              <a:rPr lang="zh-CN" altLang="en-US" sz="3600" b="1" i="0">
                <a:solidFill>
                  <a:srgbClr val="202122"/>
                </a:solidFill>
                <a:effectLst/>
                <a:latin typeface="微软雅黑" panose="020B0503020204020204" pitchFamily="34" charset="-122"/>
                <a:ea typeface="微软雅黑" panose="020B0503020204020204" pitchFamily="34" charset="-122"/>
              </a:rPr>
              <a:t>线程管理</a:t>
            </a:r>
            <a:r>
              <a:rPr lang="zh-CN" altLang="en-US" sz="3600" b="0" i="0">
                <a:solidFill>
                  <a:srgbClr val="202122"/>
                </a:solidFill>
                <a:effectLst/>
                <a:latin typeface="微软雅黑" panose="020B0503020204020204" pitchFamily="34" charset="-122"/>
                <a:ea typeface="微软雅黑" panose="020B0503020204020204" pitchFamily="34" charset="-122"/>
              </a:rPr>
              <a:t>、</a:t>
            </a:r>
            <a:r>
              <a:rPr lang="zh-CN" altLang="en-US" sz="3600" b="1" i="0">
                <a:solidFill>
                  <a:srgbClr val="202122"/>
                </a:solidFill>
                <a:effectLst/>
                <a:latin typeface="微软雅黑" panose="020B0503020204020204" pitchFamily="34" charset="-122"/>
                <a:ea typeface="微软雅黑" panose="020B0503020204020204" pitchFamily="34" charset="-122"/>
              </a:rPr>
              <a:t>与进程间通信（</a:t>
            </a:r>
            <a:r>
              <a:rPr lang="en-US" altLang="zh-CN" sz="3600" b="1" i="0">
                <a:solidFill>
                  <a:srgbClr val="202122"/>
                </a:solidFill>
                <a:effectLst/>
                <a:latin typeface="微软雅黑" panose="020B0503020204020204" pitchFamily="34" charset="-122"/>
                <a:ea typeface="微软雅黑" panose="020B0503020204020204" pitchFamily="34" charset="-122"/>
              </a:rPr>
              <a:t>IPC</a:t>
            </a:r>
            <a:r>
              <a:rPr lang="zh-CN" altLang="en-US" sz="3600" b="1" i="0">
                <a:solidFill>
                  <a:srgbClr val="202122"/>
                </a:solidFill>
                <a:effectLst/>
                <a:latin typeface="微软雅黑" panose="020B0503020204020204" pitchFamily="34" charset="-122"/>
                <a:ea typeface="微软雅黑" panose="020B0503020204020204" pitchFamily="34" charset="-122"/>
              </a:rPr>
              <a:t>）</a:t>
            </a:r>
            <a:r>
              <a:rPr lang="zh-CN" altLang="en-US" sz="3600" b="0" i="0">
                <a:solidFill>
                  <a:srgbClr val="202122"/>
                </a:solidFill>
                <a:effectLst/>
                <a:latin typeface="微软雅黑" panose="020B0503020204020204" pitchFamily="34" charset="-122"/>
                <a:ea typeface="微软雅黑" panose="020B0503020204020204" pitchFamily="34" charset="-122"/>
              </a:rPr>
              <a:t>。</a:t>
            </a:r>
            <a:endParaRPr lang="zh-CN" altLang="en-US" sz="3600">
              <a:latin typeface="微软雅黑" panose="020B0503020204020204" pitchFamily="34" charset="-122"/>
              <a:ea typeface="微软雅黑" panose="020B0503020204020204" pitchFamily="34" charset="-122"/>
            </a:endParaRPr>
          </a:p>
        </p:txBody>
      </p:sp>
      <p:sp>
        <p:nvSpPr>
          <p:cNvPr id="39" name="图文框 38"/>
          <p:cNvSpPr/>
          <p:nvPr/>
        </p:nvSpPr>
        <p:spPr>
          <a:xfrm>
            <a:off x="8229600" y="4457700"/>
            <a:ext cx="4191000" cy="4953000"/>
          </a:xfrm>
          <a:prstGeom prst="frame">
            <a:avLst>
              <a:gd name="adj1" fmla="val 4621"/>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28720" y="-209550"/>
            <a:ext cx="19997719" cy="1796779"/>
          </a:xfrm>
          <a:prstGeom prst="rect">
            <a:avLst/>
          </a:prstGeom>
          <a:solidFill>
            <a:srgbClr val="E0F2FD">
              <a:alpha val="75686"/>
            </a:srgbClr>
          </a:solidFill>
        </p:spPr>
      </p:sp>
      <p:sp>
        <p:nvSpPr>
          <p:cNvPr id="6" name="TextBox 6"/>
          <p:cNvSpPr txBox="1"/>
          <p:nvPr/>
        </p:nvSpPr>
        <p:spPr>
          <a:xfrm>
            <a:off x="800100" y="460872"/>
            <a:ext cx="5105400" cy="830997"/>
          </a:xfrm>
          <a:prstGeom prst="rect">
            <a:avLst/>
          </a:prstGeom>
        </p:spPr>
        <p:txBody>
          <a:bodyPr wrap="square" lIns="0" tIns="0" rIns="0" bIns="0" rtlCol="0" anchor="t">
            <a:spAutoFit/>
          </a:bodyPr>
          <a:lstStyle/>
          <a:p>
            <a:pPr>
              <a:spcBef>
                <a:spcPct val="0"/>
              </a:spcBef>
            </a:pPr>
            <a:r>
              <a:rPr lang="zh-CN" altLang="en-US" sz="5400" spc="324">
                <a:ea typeface="字由点字美玲体" panose="00020600040101000101" charset="-122"/>
              </a:rPr>
              <a:t>微内核</a:t>
            </a:r>
            <a:endParaRPr lang="en-US" sz="5400" spc="324">
              <a:ea typeface="字由点字美玲体" panose="00020600040101000101" charset="-122"/>
            </a:endParaRPr>
          </a:p>
        </p:txBody>
      </p:sp>
      <p:sp>
        <p:nvSpPr>
          <p:cNvPr id="34" name="TextBox 34"/>
          <p:cNvSpPr txBox="1"/>
          <p:nvPr/>
        </p:nvSpPr>
        <p:spPr>
          <a:xfrm>
            <a:off x="8382000" y="568593"/>
            <a:ext cx="9410700" cy="615553"/>
          </a:xfrm>
          <a:prstGeom prst="rect">
            <a:avLst/>
          </a:prstGeom>
        </p:spPr>
        <p:txBody>
          <a:bodyPr wrap="square" lIns="0" tIns="0" rIns="0" bIns="0" rtlCol="0" anchor="t">
            <a:spAutoFit/>
          </a:bodyPr>
          <a:lstStyle/>
          <a:p>
            <a:pPr algn="r">
              <a:spcBef>
                <a:spcPct val="0"/>
              </a:spcBef>
            </a:pPr>
            <a:r>
              <a:rPr lang="en-US" altLang="zh-CN" sz="4000" b="1" spc="216">
                <a:solidFill>
                  <a:srgbClr val="2B2B2B"/>
                </a:solidFill>
                <a:latin typeface="微软雅黑" panose="020B0503020204020204" pitchFamily="34" charset="-122"/>
                <a:ea typeface="微软雅黑" panose="020B0503020204020204" pitchFamily="34" charset="-122"/>
              </a:rPr>
              <a:t>02</a:t>
            </a:r>
            <a:r>
              <a:rPr lang="zh-CN" altLang="en-US" sz="4000" b="1" spc="216">
                <a:solidFill>
                  <a:srgbClr val="2B2B2B"/>
                </a:solidFill>
                <a:latin typeface="微软雅黑" panose="020B0503020204020204" pitchFamily="34" charset="-122"/>
                <a:ea typeface="微软雅黑" panose="020B0503020204020204" pitchFamily="34" charset="-122"/>
              </a:rPr>
              <a:t>：</a:t>
            </a:r>
            <a:r>
              <a:rPr lang="en-US" altLang="zh-CN" sz="4000" b="1" spc="216">
                <a:solidFill>
                  <a:srgbClr val="2B2B2B"/>
                </a:solidFill>
                <a:latin typeface="微软雅黑" panose="020B0503020204020204" pitchFamily="34" charset="-122"/>
                <a:ea typeface="微软雅黑" panose="020B0503020204020204" pitchFamily="34" charset="-122"/>
              </a:rPr>
              <a:t>Why we</a:t>
            </a:r>
            <a:r>
              <a:rPr lang="en-US" altLang="zh-CN" sz="4000" b="1" spc="216">
                <a:solidFill>
                  <a:srgbClr val="2B2B2B"/>
                </a:solidFill>
                <a:ea typeface="微软雅黑" panose="020B0503020204020204" pitchFamily="34" charset="-122"/>
              </a:rPr>
              <a:t>’</a:t>
            </a:r>
            <a:r>
              <a:rPr lang="en-US" altLang="zh-CN" sz="4000" b="1" spc="216">
                <a:solidFill>
                  <a:srgbClr val="2B2B2B"/>
                </a:solidFill>
                <a:latin typeface="微软雅黑" panose="020B0503020204020204" pitchFamily="34" charset="-122"/>
                <a:ea typeface="微软雅黑" panose="020B0503020204020204" pitchFamily="34" charset="-122"/>
              </a:rPr>
              <a:t>re doing so </a:t>
            </a: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9649" r="31933"/>
          <a:stretch>
            <a:fillRect/>
          </a:stretch>
        </p:blipFill>
        <p:spPr bwMode="auto">
          <a:xfrm>
            <a:off x="11612457" y="2814650"/>
            <a:ext cx="6065943" cy="5452968"/>
          </a:xfrm>
          <a:prstGeom prst="rect">
            <a:avLst/>
          </a:prstGeom>
          <a:noFill/>
          <a:extLst>
            <a:ext uri="{909E8E84-426E-40DD-AFC4-6F175D3DCCD1}">
              <a14:hiddenFill xmlns:a14="http://schemas.microsoft.com/office/drawing/2010/main">
                <a:solidFill>
                  <a:srgbClr val="FFFFFF"/>
                </a:solidFill>
              </a14:hiddenFill>
            </a:ext>
          </a:extLst>
        </p:spPr>
      </p:pic>
      <p:sp>
        <p:nvSpPr>
          <p:cNvPr id="38" name="文本框 37"/>
          <p:cNvSpPr txBox="1"/>
          <p:nvPr/>
        </p:nvSpPr>
        <p:spPr>
          <a:xfrm>
            <a:off x="685800" y="2860817"/>
            <a:ext cx="11049000" cy="5360635"/>
          </a:xfrm>
          <a:prstGeom prst="rect">
            <a:avLst/>
          </a:prstGeom>
          <a:noFill/>
        </p:spPr>
        <p:txBody>
          <a:bodyPr wrap="square" rtlCol="0">
            <a:spAutoFit/>
          </a:bodyPr>
          <a:lstStyle/>
          <a:p>
            <a:pPr marL="571500" indent="-571500" algn="just">
              <a:lnSpc>
                <a:spcPct val="150000"/>
              </a:lnSpc>
              <a:buFont typeface="Wingdings" panose="05000000000000000000" pitchFamily="2" charset="2"/>
              <a:buChar char="Ø"/>
            </a:pPr>
            <a:r>
              <a:rPr lang="zh-CN" altLang="en-US" sz="3600" b="1" i="0">
                <a:solidFill>
                  <a:srgbClr val="202122"/>
                </a:solidFill>
                <a:effectLst/>
                <a:latin typeface="微软雅黑" panose="020B0503020204020204" pitchFamily="34" charset="-122"/>
                <a:ea typeface="微软雅黑" panose="020B0503020204020204" pitchFamily="34" charset="-122"/>
              </a:rPr>
              <a:t>微内核架构的不足之处：</a:t>
            </a:r>
            <a:endParaRPr lang="en-US" altLang="zh-CN" sz="3600" b="1">
              <a:solidFill>
                <a:srgbClr val="202122"/>
              </a:solidFill>
              <a:latin typeface="微软雅黑" panose="020B0503020204020204" pitchFamily="34" charset="-122"/>
              <a:ea typeface="微软雅黑" panose="020B0503020204020204" pitchFamily="34" charset="-122"/>
            </a:endParaRPr>
          </a:p>
          <a:p>
            <a:pPr lvl="2" algn="just">
              <a:lnSpc>
                <a:spcPct val="150000"/>
              </a:lnSpc>
            </a:pPr>
            <a:r>
              <a:rPr lang="en-US" altLang="zh-CN" sz="3200" i="0">
                <a:solidFill>
                  <a:srgbClr val="202122"/>
                </a:solidFill>
                <a:effectLst/>
                <a:latin typeface="微软雅黑" panose="020B0503020204020204" pitchFamily="34" charset="-122"/>
                <a:ea typeface="微软雅黑" panose="020B0503020204020204" pitchFamily="34" charset="-122"/>
              </a:rPr>
              <a:t>IPC </a:t>
            </a:r>
            <a:r>
              <a:rPr lang="zh-CN" altLang="en-US" sz="3200" i="0">
                <a:solidFill>
                  <a:srgbClr val="202122"/>
                </a:solidFill>
                <a:effectLst/>
                <a:latin typeface="微软雅黑" panose="020B0503020204020204" pitchFamily="34" charset="-122"/>
                <a:ea typeface="微软雅黑" panose="020B0503020204020204" pitchFamily="34" charset="-122"/>
              </a:rPr>
              <a:t>成本高，上下文切换开销大。</a:t>
            </a:r>
            <a:endParaRPr lang="en-US" altLang="zh-CN" sz="3200" i="0">
              <a:solidFill>
                <a:srgbClr val="202122"/>
              </a:solidFill>
              <a:effectLst/>
              <a:latin typeface="微软雅黑" panose="020B0503020204020204" pitchFamily="34" charset="-122"/>
              <a:ea typeface="微软雅黑" panose="020B0503020204020204" pitchFamily="34" charset="-122"/>
            </a:endParaRPr>
          </a:p>
          <a:p>
            <a:pPr lvl="2" algn="just">
              <a:lnSpc>
                <a:spcPct val="150000"/>
              </a:lnSpc>
            </a:pPr>
            <a:endParaRPr lang="en-US" altLang="zh-CN" sz="3200" i="0">
              <a:solidFill>
                <a:srgbClr val="202122"/>
              </a:solidFill>
              <a:effectLst/>
              <a:latin typeface="微软雅黑" panose="020B0503020204020204" pitchFamily="34" charset="-122"/>
              <a:ea typeface="微软雅黑" panose="020B0503020204020204" pitchFamily="34" charset="-122"/>
            </a:endParaRPr>
          </a:p>
          <a:p>
            <a:pPr marL="571500" indent="-571500" algn="just">
              <a:lnSpc>
                <a:spcPct val="150000"/>
              </a:lnSpc>
              <a:buFont typeface="Wingdings" panose="05000000000000000000" pitchFamily="2" charset="2"/>
              <a:buChar char="Ø"/>
            </a:pPr>
            <a:r>
              <a:rPr lang="en-US" altLang="zh-CN" sz="3600" b="1" i="0">
                <a:solidFill>
                  <a:srgbClr val="202122"/>
                </a:solidFill>
                <a:effectLst/>
                <a:latin typeface="微软雅黑" panose="020B0503020204020204" pitchFamily="34" charset="-122"/>
                <a:ea typeface="微软雅黑" panose="020B0503020204020204" pitchFamily="34" charset="-122"/>
              </a:rPr>
              <a:t>x-realism </a:t>
            </a:r>
            <a:r>
              <a:rPr lang="zh-CN" altLang="en-US" sz="3600" b="1" i="0">
                <a:solidFill>
                  <a:srgbClr val="202122"/>
                </a:solidFill>
                <a:effectLst/>
                <a:latin typeface="微软雅黑" panose="020B0503020204020204" pitchFamily="34" charset="-122"/>
                <a:ea typeface="微软雅黑" panose="020B0503020204020204" pitchFamily="34" charset="-122"/>
              </a:rPr>
              <a:t>所作的改进：</a:t>
            </a:r>
            <a:endParaRPr lang="en-US" altLang="zh-CN" sz="3600" b="1" i="0">
              <a:solidFill>
                <a:srgbClr val="202122"/>
              </a:solidFill>
              <a:effectLst/>
              <a:latin typeface="微软雅黑" panose="020B0503020204020204" pitchFamily="34" charset="-122"/>
              <a:ea typeface="微软雅黑" panose="020B0503020204020204" pitchFamily="34" charset="-122"/>
            </a:endParaRPr>
          </a:p>
          <a:p>
            <a:pPr marL="1485900" lvl="2" indent="-571500" algn="just">
              <a:lnSpc>
                <a:spcPct val="150000"/>
              </a:lnSpc>
              <a:buFont typeface="Wingdings" panose="05000000000000000000" pitchFamily="2" charset="2"/>
              <a:buChar char="n"/>
            </a:pPr>
            <a:r>
              <a:rPr lang="zh-CN" altLang="en-US" sz="3200">
                <a:solidFill>
                  <a:srgbClr val="202122"/>
                </a:solidFill>
                <a:latin typeface="微软雅黑" panose="020B0503020204020204" pitchFamily="34" charset="-122"/>
                <a:ea typeface="微软雅黑" panose="020B0503020204020204" pitchFamily="34" charset="-122"/>
              </a:rPr>
              <a:t>尽可能精简内核的规模，减少上下文切换的开销。</a:t>
            </a:r>
            <a:endParaRPr lang="en-US" altLang="zh-CN" sz="3200">
              <a:solidFill>
                <a:srgbClr val="202122"/>
              </a:solidFill>
              <a:latin typeface="微软雅黑" panose="020B0503020204020204" pitchFamily="34" charset="-122"/>
              <a:ea typeface="微软雅黑" panose="020B0503020204020204" pitchFamily="34" charset="-122"/>
            </a:endParaRPr>
          </a:p>
          <a:p>
            <a:pPr marL="1485900" lvl="2" indent="-571500" algn="just">
              <a:lnSpc>
                <a:spcPct val="150000"/>
              </a:lnSpc>
              <a:buFont typeface="Wingdings" panose="05000000000000000000" pitchFamily="2" charset="2"/>
              <a:buChar char="n"/>
            </a:pPr>
            <a:r>
              <a:rPr lang="zh-CN" altLang="en-US" sz="3200">
                <a:solidFill>
                  <a:srgbClr val="202122"/>
                </a:solidFill>
                <a:latin typeface="微软雅黑" panose="020B0503020204020204" pitchFamily="34" charset="-122"/>
                <a:ea typeface="微软雅黑" panose="020B0503020204020204" pitchFamily="34" charset="-122"/>
              </a:rPr>
              <a:t>通过共享内存通信的方式降低 </a:t>
            </a:r>
            <a:r>
              <a:rPr lang="en-US" altLang="zh-CN" sz="3200">
                <a:solidFill>
                  <a:srgbClr val="202122"/>
                </a:solidFill>
                <a:latin typeface="微软雅黑" panose="020B0503020204020204" pitchFamily="34" charset="-122"/>
                <a:ea typeface="微软雅黑" panose="020B0503020204020204" pitchFamily="34" charset="-122"/>
              </a:rPr>
              <a:t>IPC </a:t>
            </a:r>
            <a:r>
              <a:rPr lang="zh-CN" altLang="en-US" sz="3200">
                <a:solidFill>
                  <a:srgbClr val="202122"/>
                </a:solidFill>
                <a:latin typeface="微软雅黑" panose="020B0503020204020204" pitchFamily="34" charset="-122"/>
                <a:ea typeface="微软雅黑" panose="020B0503020204020204" pitchFamily="34" charset="-122"/>
              </a:rPr>
              <a:t>的成本。</a:t>
            </a:r>
            <a:endParaRPr lang="en-US" altLang="zh-CN" sz="3200">
              <a:solidFill>
                <a:srgbClr val="202122"/>
              </a:solidFill>
              <a:latin typeface="微软雅黑" panose="020B0503020204020204" pitchFamily="34" charset="-122"/>
              <a:ea typeface="微软雅黑" panose="020B0503020204020204" pitchFamily="34" charset="-122"/>
            </a:endParaRPr>
          </a:p>
          <a:p>
            <a:pPr marL="1485900" lvl="2" indent="-571500" algn="just">
              <a:lnSpc>
                <a:spcPct val="150000"/>
              </a:lnSpc>
              <a:buFont typeface="Wingdings" panose="05000000000000000000" pitchFamily="2" charset="2"/>
              <a:buChar char="n"/>
            </a:pPr>
            <a:r>
              <a:rPr lang="zh-CN" altLang="en-US" sz="3200">
                <a:solidFill>
                  <a:srgbClr val="202122"/>
                </a:solidFill>
                <a:latin typeface="微软雅黑" panose="020B0503020204020204" pitchFamily="34" charset="-122"/>
                <a:ea typeface="微软雅黑" panose="020B0503020204020204" pitchFamily="34" charset="-122"/>
              </a:rPr>
              <a:t>基于 </a:t>
            </a:r>
            <a:r>
              <a:rPr lang="en-US" altLang="zh-CN" sz="3200">
                <a:solidFill>
                  <a:srgbClr val="202122"/>
                </a:solidFill>
                <a:latin typeface="微软雅黑" panose="020B0503020204020204" pitchFamily="34" charset="-122"/>
                <a:ea typeface="微软雅黑" panose="020B0503020204020204" pitchFamily="34" charset="-122"/>
              </a:rPr>
              <a:t>seL4 </a:t>
            </a:r>
            <a:r>
              <a:rPr lang="zh-CN" altLang="en-US" sz="3200">
                <a:solidFill>
                  <a:srgbClr val="202122"/>
                </a:solidFill>
                <a:latin typeface="微软雅黑" panose="020B0503020204020204" pitchFamily="34" charset="-122"/>
                <a:ea typeface="微软雅黑" panose="020B0503020204020204" pitchFamily="34" charset="-122"/>
              </a:rPr>
              <a:t>快速路径思想实现高效 </a:t>
            </a:r>
            <a:r>
              <a:rPr lang="en-US" altLang="zh-CN" sz="3200">
                <a:solidFill>
                  <a:srgbClr val="202122"/>
                </a:solidFill>
                <a:latin typeface="微软雅黑" panose="020B0503020204020204" pitchFamily="34" charset="-122"/>
                <a:ea typeface="微软雅黑" panose="020B0503020204020204" pitchFamily="34" charset="-122"/>
              </a:rPr>
              <a:t>IPC</a:t>
            </a:r>
            <a:r>
              <a:rPr lang="zh-CN" altLang="en-US" sz="3200">
                <a:solidFill>
                  <a:srgbClr val="202122"/>
                </a:solidFill>
                <a:latin typeface="微软雅黑" panose="020B0503020204020204" pitchFamily="34" charset="-122"/>
                <a:ea typeface="微软雅黑" panose="020B0503020204020204" pitchFamily="34" charset="-122"/>
              </a:rPr>
              <a:t>。</a:t>
            </a:r>
            <a:endParaRPr lang="en-US" altLang="zh-CN" sz="3200">
              <a:solidFill>
                <a:srgbClr val="20212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28720" y="-209550"/>
            <a:ext cx="19997719" cy="1796779"/>
          </a:xfrm>
          <a:prstGeom prst="rect">
            <a:avLst/>
          </a:prstGeom>
          <a:solidFill>
            <a:srgbClr val="E0F2FD">
              <a:alpha val="75686"/>
            </a:srgbClr>
          </a:solidFill>
        </p:spPr>
      </p:sp>
      <p:sp>
        <p:nvSpPr>
          <p:cNvPr id="34" name="TextBox 34"/>
          <p:cNvSpPr txBox="1"/>
          <p:nvPr/>
        </p:nvSpPr>
        <p:spPr>
          <a:xfrm>
            <a:off x="8382000" y="568593"/>
            <a:ext cx="9410700" cy="615553"/>
          </a:xfrm>
          <a:prstGeom prst="rect">
            <a:avLst/>
          </a:prstGeom>
        </p:spPr>
        <p:txBody>
          <a:bodyPr wrap="square" lIns="0" tIns="0" rIns="0" bIns="0" rtlCol="0" anchor="t">
            <a:spAutoFit/>
          </a:bodyPr>
          <a:lstStyle/>
          <a:p>
            <a:pPr algn="r">
              <a:spcBef>
                <a:spcPct val="0"/>
              </a:spcBef>
            </a:pPr>
            <a:r>
              <a:rPr lang="en-US" altLang="zh-CN" sz="4000" b="1" spc="216">
                <a:solidFill>
                  <a:srgbClr val="2B2B2B"/>
                </a:solidFill>
                <a:latin typeface="微软雅黑" panose="020B0503020204020204" pitchFamily="34" charset="-122"/>
                <a:ea typeface="微软雅黑" panose="020B0503020204020204" pitchFamily="34" charset="-122"/>
              </a:rPr>
              <a:t>02</a:t>
            </a:r>
            <a:r>
              <a:rPr lang="zh-CN" altLang="en-US" sz="4000" b="1" spc="216">
                <a:solidFill>
                  <a:srgbClr val="2B2B2B"/>
                </a:solidFill>
                <a:latin typeface="微软雅黑" panose="020B0503020204020204" pitchFamily="34" charset="-122"/>
                <a:ea typeface="微软雅黑" panose="020B0503020204020204" pitchFamily="34" charset="-122"/>
              </a:rPr>
              <a:t>：</a:t>
            </a:r>
            <a:r>
              <a:rPr lang="en-US" altLang="zh-CN" sz="4000" b="1" spc="216">
                <a:solidFill>
                  <a:srgbClr val="2B2B2B"/>
                </a:solidFill>
                <a:latin typeface="微软雅黑" panose="020B0503020204020204" pitchFamily="34" charset="-122"/>
                <a:ea typeface="微软雅黑" panose="020B0503020204020204" pitchFamily="34" charset="-122"/>
              </a:rPr>
              <a:t>Why we</a:t>
            </a:r>
            <a:r>
              <a:rPr lang="en-US" altLang="zh-CN" sz="4000" b="1" spc="216">
                <a:solidFill>
                  <a:srgbClr val="2B2B2B"/>
                </a:solidFill>
                <a:ea typeface="微软雅黑" panose="020B0503020204020204" pitchFamily="34" charset="-122"/>
              </a:rPr>
              <a:t>’</a:t>
            </a:r>
            <a:r>
              <a:rPr lang="en-US" altLang="zh-CN" sz="4000" b="1" spc="216">
                <a:solidFill>
                  <a:srgbClr val="2B2B2B"/>
                </a:solidFill>
                <a:latin typeface="微软雅黑" panose="020B0503020204020204" pitchFamily="34" charset="-122"/>
                <a:ea typeface="微软雅黑" panose="020B0503020204020204" pitchFamily="34" charset="-122"/>
              </a:rPr>
              <a:t>re doing so </a:t>
            </a:r>
          </a:p>
        </p:txBody>
      </p:sp>
      <p:sp>
        <p:nvSpPr>
          <p:cNvPr id="52" name="TextBox 6"/>
          <p:cNvSpPr txBox="1"/>
          <p:nvPr/>
        </p:nvSpPr>
        <p:spPr>
          <a:xfrm>
            <a:off x="800100" y="460872"/>
            <a:ext cx="5105400" cy="830997"/>
          </a:xfrm>
          <a:prstGeom prst="rect">
            <a:avLst/>
          </a:prstGeom>
        </p:spPr>
        <p:txBody>
          <a:bodyPr wrap="square" lIns="0" tIns="0" rIns="0" bIns="0" rtlCol="0" anchor="t">
            <a:spAutoFit/>
          </a:bodyPr>
          <a:lstStyle/>
          <a:p>
            <a:pPr>
              <a:spcBef>
                <a:spcPct val="0"/>
              </a:spcBef>
            </a:pPr>
            <a:r>
              <a:rPr lang="zh-CN" altLang="en-US" sz="5400" spc="324">
                <a:latin typeface="字由点字美玲体" panose="00020600040101000101" charset="-122"/>
                <a:ea typeface="字由点字美玲体" panose="00020600040101000101" charset="-122"/>
              </a:rPr>
              <a:t>分页式内存管理</a:t>
            </a:r>
            <a:endParaRPr lang="en-US" sz="5400" spc="324">
              <a:latin typeface="字由点字美玲体" panose="00020600040101000101" charset="-122"/>
              <a:ea typeface="字由点字美玲体" panose="00020600040101000101" charset="-122"/>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 y="3264503"/>
            <a:ext cx="8343900" cy="4864765"/>
          </a:xfrm>
          <a:prstGeom prst="rect">
            <a:avLst/>
          </a:prstGeom>
          <a:noFill/>
          <a:extLst>
            <a:ext uri="{909E8E84-426E-40DD-AFC4-6F175D3DCCD1}">
              <a14:hiddenFill xmlns:a14="http://schemas.microsoft.com/office/drawing/2010/main">
                <a:solidFill>
                  <a:srgbClr val="FFFFFF"/>
                </a:solidFill>
              </a14:hiddenFill>
            </a:ext>
          </a:extLst>
        </p:spPr>
      </p:pic>
      <p:sp>
        <p:nvSpPr>
          <p:cNvPr id="25" name="文本框 24"/>
          <p:cNvSpPr txBox="1"/>
          <p:nvPr/>
        </p:nvSpPr>
        <p:spPr>
          <a:xfrm>
            <a:off x="9525000" y="4408688"/>
            <a:ext cx="7962900" cy="2487412"/>
          </a:xfrm>
          <a:prstGeom prst="rect">
            <a:avLst/>
          </a:prstGeom>
          <a:noFill/>
        </p:spPr>
        <p:txBody>
          <a:bodyPr wrap="square" rtlCol="0">
            <a:spAutoFit/>
          </a:bodyPr>
          <a:lstStyle/>
          <a:p>
            <a:pPr marL="571500" indent="-571500" algn="just">
              <a:lnSpc>
                <a:spcPct val="150000"/>
              </a:lnSpc>
              <a:buFont typeface="Wingdings" panose="05000000000000000000" pitchFamily="2" charset="2"/>
              <a:buChar char="Ø"/>
            </a:pPr>
            <a:r>
              <a:rPr lang="zh-CN" altLang="en-US" sz="3600" b="1" i="0">
                <a:solidFill>
                  <a:srgbClr val="202122"/>
                </a:solidFill>
                <a:effectLst/>
                <a:latin typeface="微软雅黑" panose="020B0503020204020204" pitchFamily="34" charset="-122"/>
                <a:ea typeface="微软雅黑" panose="020B0503020204020204" pitchFamily="34" charset="-122"/>
              </a:rPr>
              <a:t>分页式内存管理</a:t>
            </a:r>
            <a:r>
              <a:rPr lang="zh-CN" altLang="en-US" sz="3600" b="0" i="0">
                <a:solidFill>
                  <a:srgbClr val="202122"/>
                </a:solidFill>
                <a:effectLst/>
                <a:latin typeface="微软雅黑" panose="020B0503020204020204" pitchFamily="34" charset="-122"/>
                <a:ea typeface="微软雅黑" panose="020B0503020204020204" pitchFamily="34" charset="-122"/>
              </a:rPr>
              <a:t>使用细粒度的分割，使得外碎片不会产生；内存利用率也得到提高。</a:t>
            </a:r>
            <a:endParaRPr lang="zh-CN" altLang="en-US" sz="360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28720" y="-209550"/>
            <a:ext cx="19997719" cy="1796779"/>
          </a:xfrm>
          <a:prstGeom prst="rect">
            <a:avLst/>
          </a:prstGeom>
          <a:solidFill>
            <a:srgbClr val="E0F2FD">
              <a:alpha val="75686"/>
            </a:srgbClr>
          </a:solidFill>
        </p:spPr>
      </p:sp>
      <p:sp>
        <p:nvSpPr>
          <p:cNvPr id="34" name="TextBox 34"/>
          <p:cNvSpPr txBox="1"/>
          <p:nvPr/>
        </p:nvSpPr>
        <p:spPr>
          <a:xfrm>
            <a:off x="8382000" y="568593"/>
            <a:ext cx="9410700" cy="615553"/>
          </a:xfrm>
          <a:prstGeom prst="rect">
            <a:avLst/>
          </a:prstGeom>
        </p:spPr>
        <p:txBody>
          <a:bodyPr wrap="square" lIns="0" tIns="0" rIns="0" bIns="0" rtlCol="0" anchor="t">
            <a:spAutoFit/>
          </a:bodyPr>
          <a:lstStyle/>
          <a:p>
            <a:pPr algn="r">
              <a:spcBef>
                <a:spcPct val="0"/>
              </a:spcBef>
            </a:pPr>
            <a:r>
              <a:rPr lang="en-US" altLang="zh-CN" sz="4000" b="1" spc="216">
                <a:solidFill>
                  <a:srgbClr val="2B2B2B"/>
                </a:solidFill>
                <a:latin typeface="微软雅黑" panose="020B0503020204020204" pitchFamily="34" charset="-122"/>
                <a:ea typeface="微软雅黑" panose="020B0503020204020204" pitchFamily="34" charset="-122"/>
              </a:rPr>
              <a:t>02</a:t>
            </a:r>
            <a:r>
              <a:rPr lang="zh-CN" altLang="en-US" sz="4000" b="1" spc="216">
                <a:solidFill>
                  <a:srgbClr val="2B2B2B"/>
                </a:solidFill>
                <a:latin typeface="微软雅黑" panose="020B0503020204020204" pitchFamily="34" charset="-122"/>
                <a:ea typeface="微软雅黑" panose="020B0503020204020204" pitchFamily="34" charset="-122"/>
              </a:rPr>
              <a:t>：</a:t>
            </a:r>
            <a:r>
              <a:rPr lang="en-US" altLang="zh-CN" sz="4000" b="1" spc="216">
                <a:solidFill>
                  <a:srgbClr val="2B2B2B"/>
                </a:solidFill>
                <a:latin typeface="微软雅黑" panose="020B0503020204020204" pitchFamily="34" charset="-122"/>
                <a:ea typeface="微软雅黑" panose="020B0503020204020204" pitchFamily="34" charset="-122"/>
              </a:rPr>
              <a:t>Why we</a:t>
            </a:r>
            <a:r>
              <a:rPr lang="en-US" altLang="zh-CN" sz="4000" b="1" spc="216">
                <a:solidFill>
                  <a:srgbClr val="2B2B2B"/>
                </a:solidFill>
                <a:ea typeface="微软雅黑" panose="020B0503020204020204" pitchFamily="34" charset="-122"/>
              </a:rPr>
              <a:t>’</a:t>
            </a:r>
            <a:r>
              <a:rPr lang="en-US" altLang="zh-CN" sz="4000" b="1" spc="216">
                <a:solidFill>
                  <a:srgbClr val="2B2B2B"/>
                </a:solidFill>
                <a:latin typeface="微软雅黑" panose="020B0503020204020204" pitchFamily="34" charset="-122"/>
                <a:ea typeface="微软雅黑" panose="020B0503020204020204" pitchFamily="34" charset="-122"/>
              </a:rPr>
              <a:t>re doing so </a:t>
            </a:r>
          </a:p>
        </p:txBody>
      </p:sp>
      <p:sp>
        <p:nvSpPr>
          <p:cNvPr id="52" name="TextBox 6"/>
          <p:cNvSpPr txBox="1"/>
          <p:nvPr/>
        </p:nvSpPr>
        <p:spPr>
          <a:xfrm>
            <a:off x="800100" y="460872"/>
            <a:ext cx="5105400" cy="830997"/>
          </a:xfrm>
          <a:prstGeom prst="rect">
            <a:avLst/>
          </a:prstGeom>
        </p:spPr>
        <p:txBody>
          <a:bodyPr wrap="square" lIns="0" tIns="0" rIns="0" bIns="0" rtlCol="0" anchor="t">
            <a:spAutoFit/>
          </a:bodyPr>
          <a:lstStyle/>
          <a:p>
            <a:pPr>
              <a:spcBef>
                <a:spcPct val="0"/>
              </a:spcBef>
            </a:pPr>
            <a:r>
              <a:rPr lang="zh-CN" altLang="en-US" sz="5400" spc="324">
                <a:latin typeface="字由点字美玲体" panose="00020600040101000101" charset="-122"/>
                <a:ea typeface="字由点字美玲体" panose="00020600040101000101" charset="-122"/>
              </a:rPr>
              <a:t>分页式内存管理</a:t>
            </a:r>
            <a:endParaRPr lang="en-US" sz="5400" spc="324">
              <a:latin typeface="字由点字美玲体" panose="00020600040101000101" charset="-122"/>
              <a:ea typeface="字由点字美玲体" panose="00020600040101000101" charset="-122"/>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 y="4850735"/>
            <a:ext cx="8343900" cy="4864765"/>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9296400" y="2598568"/>
            <a:ext cx="8343900" cy="6202532"/>
          </a:xfrm>
          <a:prstGeom prst="rect">
            <a:avLst/>
          </a:prstGeom>
          <a:noFill/>
        </p:spPr>
        <p:txBody>
          <a:bodyPr wrap="square" rtlCol="0">
            <a:spAutoFit/>
          </a:bodyPr>
          <a:lstStyle/>
          <a:p>
            <a:pPr marL="571500" indent="-571500" algn="just">
              <a:lnSpc>
                <a:spcPct val="150000"/>
              </a:lnSpc>
              <a:buFont typeface="Wingdings" panose="05000000000000000000" pitchFamily="2" charset="2"/>
              <a:buChar char="Ø"/>
            </a:pPr>
            <a:r>
              <a:rPr lang="zh-CN" altLang="en-US" sz="3600" b="1" i="0">
                <a:solidFill>
                  <a:srgbClr val="202122"/>
                </a:solidFill>
                <a:effectLst/>
                <a:latin typeface="微软雅黑" panose="020B0503020204020204" pitchFamily="34" charset="-122"/>
                <a:ea typeface="微软雅黑" panose="020B0503020204020204" pitchFamily="34" charset="-122"/>
              </a:rPr>
              <a:t>分页式内存管理的不足之处：</a:t>
            </a:r>
            <a:endParaRPr lang="en-US" altLang="zh-CN" sz="3600" b="1">
              <a:solidFill>
                <a:srgbClr val="202122"/>
              </a:solidFill>
              <a:latin typeface="微软雅黑" panose="020B0503020204020204" pitchFamily="34" charset="-122"/>
              <a:ea typeface="微软雅黑" panose="020B0503020204020204" pitchFamily="34" charset="-122"/>
            </a:endParaRPr>
          </a:p>
          <a:p>
            <a:pPr lvl="2" algn="just">
              <a:lnSpc>
                <a:spcPct val="150000"/>
              </a:lnSpc>
            </a:pPr>
            <a:r>
              <a:rPr lang="zh-CN" altLang="en-US" sz="2800" i="0">
                <a:solidFill>
                  <a:srgbClr val="202122"/>
                </a:solidFill>
                <a:effectLst/>
                <a:latin typeface="微软雅黑" panose="020B0503020204020204" pitchFamily="34" charset="-122"/>
                <a:ea typeface="微软雅黑" panose="020B0503020204020204" pitchFamily="34" charset="-122"/>
              </a:rPr>
              <a:t>当前实现中，页表处于内存分配策略的核心位置，容易产生安全性问题。</a:t>
            </a:r>
            <a:endParaRPr lang="en-US" altLang="zh-CN" sz="2800" i="0">
              <a:solidFill>
                <a:srgbClr val="202122"/>
              </a:solidFill>
              <a:effectLst/>
              <a:latin typeface="微软雅黑" panose="020B0503020204020204" pitchFamily="34" charset="-122"/>
              <a:ea typeface="微软雅黑" panose="020B0503020204020204" pitchFamily="34" charset="-122"/>
            </a:endParaRPr>
          </a:p>
          <a:p>
            <a:pPr lvl="2" algn="just">
              <a:lnSpc>
                <a:spcPct val="150000"/>
              </a:lnSpc>
            </a:pPr>
            <a:endParaRPr lang="en-US" altLang="zh-CN" sz="2800" i="0">
              <a:solidFill>
                <a:srgbClr val="202122"/>
              </a:solidFill>
              <a:effectLst/>
              <a:latin typeface="微软雅黑" panose="020B0503020204020204" pitchFamily="34" charset="-122"/>
              <a:ea typeface="微软雅黑" panose="020B0503020204020204" pitchFamily="34" charset="-122"/>
            </a:endParaRPr>
          </a:p>
          <a:p>
            <a:pPr marL="571500" indent="-571500" algn="just">
              <a:lnSpc>
                <a:spcPct val="150000"/>
              </a:lnSpc>
              <a:buFont typeface="Wingdings" panose="05000000000000000000" pitchFamily="2" charset="2"/>
              <a:buChar char="Ø"/>
            </a:pPr>
            <a:r>
              <a:rPr lang="en-US" altLang="zh-CN" sz="3600" b="1" i="0">
                <a:solidFill>
                  <a:srgbClr val="202122"/>
                </a:solidFill>
                <a:effectLst/>
                <a:latin typeface="微软雅黑" panose="020B0503020204020204" pitchFamily="34" charset="-122"/>
                <a:ea typeface="微软雅黑" panose="020B0503020204020204" pitchFamily="34" charset="-122"/>
              </a:rPr>
              <a:t>x-realism </a:t>
            </a:r>
            <a:r>
              <a:rPr lang="zh-CN" altLang="en-US" sz="3600" b="1" i="0">
                <a:solidFill>
                  <a:srgbClr val="202122"/>
                </a:solidFill>
                <a:effectLst/>
                <a:latin typeface="微软雅黑" panose="020B0503020204020204" pitchFamily="34" charset="-122"/>
                <a:ea typeface="微软雅黑" panose="020B0503020204020204" pitchFamily="34" charset="-122"/>
              </a:rPr>
              <a:t>所作的改进：</a:t>
            </a:r>
          </a:p>
          <a:p>
            <a:pPr marL="1485900" lvl="2" indent="-571500" algn="just">
              <a:lnSpc>
                <a:spcPct val="150000"/>
              </a:lnSpc>
              <a:buFont typeface="Wingdings" panose="05000000000000000000" pitchFamily="2" charset="2"/>
              <a:buChar char="n"/>
            </a:pPr>
            <a:r>
              <a:rPr lang="zh-CN" altLang="en-US" sz="2800">
                <a:solidFill>
                  <a:srgbClr val="202122"/>
                </a:solidFill>
                <a:latin typeface="微软雅黑" panose="020B0503020204020204" pitchFamily="34" charset="-122"/>
                <a:ea typeface="微软雅黑" panose="020B0503020204020204" pitchFamily="34" charset="-122"/>
              </a:rPr>
              <a:t>采取动态分页策略。即对于页表，按照内存使用情况分配页表使用权限。</a:t>
            </a:r>
            <a:endParaRPr lang="en-US" altLang="zh-CN" sz="2800">
              <a:solidFill>
                <a:srgbClr val="202122"/>
              </a:solidFill>
              <a:latin typeface="微软雅黑" panose="020B0503020204020204" pitchFamily="34" charset="-122"/>
              <a:ea typeface="微软雅黑" panose="020B0503020204020204" pitchFamily="34" charset="-122"/>
            </a:endParaRPr>
          </a:p>
          <a:p>
            <a:pPr marL="1485900" lvl="2" indent="-571500" algn="just">
              <a:lnSpc>
                <a:spcPct val="150000"/>
              </a:lnSpc>
              <a:buFont typeface="Wingdings" panose="05000000000000000000" pitchFamily="2" charset="2"/>
              <a:buChar char="n"/>
            </a:pPr>
            <a:r>
              <a:rPr lang="zh-CN" altLang="en-US" sz="2800">
                <a:solidFill>
                  <a:srgbClr val="202122"/>
                </a:solidFill>
                <a:latin typeface="微软雅黑" panose="020B0503020204020204" pitchFamily="34" charset="-122"/>
                <a:ea typeface="微软雅黑" panose="020B0503020204020204" pitchFamily="34" charset="-122"/>
              </a:rPr>
              <a:t>将内核态使用的页表与用户态使用的页表隔离，分散风险。</a:t>
            </a:r>
            <a:endParaRPr lang="en-US" altLang="zh-CN" sz="2800">
              <a:solidFill>
                <a:srgbClr val="202122"/>
              </a:solidFill>
              <a:latin typeface="微软雅黑" panose="020B0503020204020204" pitchFamily="34" charset="-122"/>
              <a:ea typeface="微软雅黑" panose="020B0503020204020204" pitchFamily="34" charset="-122"/>
            </a:endParaRPr>
          </a:p>
        </p:txBody>
      </p:sp>
      <p:pic>
        <p:nvPicPr>
          <p:cNvPr id="717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52600" y="1936891"/>
            <a:ext cx="3048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5105400" y="2908076"/>
            <a:ext cx="3505200" cy="825419"/>
          </a:xfrm>
          <a:prstGeom prst="rect">
            <a:avLst/>
          </a:prstGeom>
          <a:noFill/>
        </p:spPr>
        <p:txBody>
          <a:bodyPr wrap="square" rtlCol="0">
            <a:spAutoFit/>
          </a:bodyPr>
          <a:lstStyle/>
          <a:p>
            <a:pPr algn="just">
              <a:lnSpc>
                <a:spcPct val="150000"/>
              </a:lnSpc>
            </a:pPr>
            <a:r>
              <a:rPr lang="en-US" altLang="zh-CN" sz="3600" b="1" i="0">
                <a:solidFill>
                  <a:srgbClr val="202122"/>
                </a:solidFill>
                <a:effectLst/>
                <a:latin typeface="微软雅黑" panose="020B0503020204020204" pitchFamily="34" charset="-122"/>
                <a:ea typeface="微软雅黑" panose="020B0503020204020204" pitchFamily="34" charset="-122"/>
              </a:rPr>
              <a:t>Row Hammer</a:t>
            </a:r>
            <a:endParaRPr lang="en-US" altLang="zh-CN" sz="3200">
              <a:solidFill>
                <a:srgbClr val="20212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TotalTime>
  <Words>2983</Words>
  <Application>Microsoft Office PowerPoint</Application>
  <PresentationFormat>自定义</PresentationFormat>
  <Paragraphs>256</Paragraphs>
  <Slides>19</Slides>
  <Notes>19</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19</vt:i4>
      </vt:variant>
    </vt:vector>
  </HeadingPairs>
  <TitlesOfParts>
    <vt:vector size="28" baseType="lpstr">
      <vt:lpstr>Bodoni FLF</vt:lpstr>
      <vt:lpstr>Wingdings</vt:lpstr>
      <vt:lpstr>Open Sans</vt:lpstr>
      <vt:lpstr>微软雅黑</vt:lpstr>
      <vt:lpstr>字由点字美玲体</vt:lpstr>
      <vt:lpstr>Calibri</vt:lpstr>
      <vt:lpstr>Consolas</vt:lpstr>
      <vt:lpstr>Arial</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10258</dc:creator>
  <cp:lastModifiedBy>HuangRuixuan</cp:lastModifiedBy>
  <cp:revision>33</cp:revision>
  <dcterms:created xsi:type="dcterms:W3CDTF">2006-08-16T00:00:00Z</dcterms:created>
  <dcterms:modified xsi:type="dcterms:W3CDTF">2022-04-25T02:15:37Z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mmondata">
    <vt:lpwstr>eyJoZGlkIjoiZDg3ZDVlMWEyNGJlMmM0ZDkwNGQ1YjVhNzIxZWFjMTEifQ==</vt:lpwstr>
  </property>
  <property fmtid="{D5CDD505-2E9C-101B-9397-08002B2CF9AE}" pid="3" name="ICV">
    <vt:lpwstr>567EC565103F4C24822CA430D6F012A1</vt:lpwstr>
  </property>
  <property fmtid="{D5CDD505-2E9C-101B-9397-08002B2CF9AE}" pid="4" name="KSOProductBuildVer">
    <vt:lpwstr>2052-11.1.0.11636</vt:lpwstr>
  </property>
</Properties>
</file>